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12192000"/>
  <p:embeddedFontLst>
    <p:embeddedFont>
      <p:font typeface="Montserrat"/>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6" roundtripDataSignature="AMtx7mirMz3t6GgfZZXWGtw4mJm8bU5P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font" Target="fonts/Montserrat-regular.fntdata"/><Relationship Id="rId23" Type="http://schemas.openxmlformats.org/officeDocument/2006/relationships/font" Target="fonts/Montserrat-bold.fntdata"/><Relationship Id="rId24" Type="http://schemas.openxmlformats.org/officeDocument/2006/relationships/font" Target="fonts/Montserrat-italic.fntdata"/><Relationship Id="rId25" Type="http://schemas.openxmlformats.org/officeDocument/2006/relationships/font" Target="fonts/Montserrat-boldItalic.fntdata"/><Relationship Id="rId2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 name="Shape 7"/>
        <p:cNvGrpSpPr/>
        <p:nvPr/>
      </p:nvGrpSpPr>
      <p:grpSpPr>
        <a:xfrm>
          <a:off x="0" y="0"/>
          <a:ext cx="0" cy="0"/>
          <a:chOff x="0" y="0"/>
          <a:chExt cx="0" cy="0"/>
        </a:xfrm>
      </p:grpSpPr>
      <p:sp>
        <p:nvSpPr>
          <p:cNvPr id="8" name="Google Shape;8;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 name="Google Shape;9;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Welcome the group. Introduce Awesomeville as a hands-on entrepreneurship game: teams get a fictional town, design a business that actually fits it, adapt to a mid-game twist, then pitch to the room. Mention today's rough time budget before moving on.</a:t>
            </a:r>
            <a:endParaRPr/>
          </a:p>
        </p:txBody>
      </p:sp>
      <p:sp>
        <p:nvSpPr>
          <p:cNvPr id="10" name="Google Shape;10;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 name="Google Shape;2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Read or paraphrase the framing paragraph. Stress there's no single 'correct' business — the goal is a creative, well-reasoned fit to the assigned town. This is collaborative, not a test.</a:t>
            </a:r>
            <a:endParaRPr/>
          </a:p>
        </p:txBody>
      </p:sp>
      <p:sp>
        <p:nvSpPr>
          <p:cNvPr id="29" name="Google Shape;2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 name="Google Shape;55;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Keep this brief if time is tight — one sentence per goal is plenty. Most useful when introducing the game to teachers, parents, or administrators who want the educational rationale.</a:t>
            </a:r>
            <a:endParaRPr/>
          </a:p>
        </p:txBody>
      </p:sp>
      <p:sp>
        <p:nvSpPr>
          <p:cNvPr id="56" name="Google Shape;56;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This is the 30-second version for a room that just wants the gist. Tell them you'll walk through each numbered step in far more detail as the session runs — nobody needs to memorize this slide.</a:t>
            </a:r>
            <a:endParaRPr/>
          </a:p>
        </p:txBody>
      </p:sp>
      <p:sp>
        <p:nvSpPr>
          <p:cNvPr id="94" name="Google Shape;94;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 name="Google Shape;125;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Frame this as the win condition. It isn't about a 'perfect' business — it's a solution that respects the town, its quirks, the Bylaw, and whatever Wildcard shows up. Presenting to the group is mandatory, not optional — say that plainly now so it isn't a surprise in Step 6.</a:t>
            </a:r>
            <a:endParaRPr/>
          </a:p>
        </p:txBody>
      </p:sp>
      <p:sp>
        <p:nvSpPr>
          <p:cNvPr id="126" name="Google Shape;126;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If you have physical samples, hold up one card from each deck as you introduce it. Town, Opportunity, and Bylaw are drawn immediately at setup. Wildcard is drawn but stays face-down until Step 4. Aha! is saved for the very end.</a:t>
            </a:r>
            <a:endParaRPr/>
          </a:p>
        </p:txBody>
      </p:sp>
      <p:sp>
        <p:nvSpPr>
          <p:cNvPr id="149" name="Google Shape;149;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1" name="Google Shape;181;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Physically distribute cards as you talk through this list. Emphasize that the Wildcard stays unread — some facilitators have teams set it face-down in the center of the table as a visual cue.</a:t>
            </a:r>
            <a:endParaRPr/>
          </a:p>
        </p:txBody>
      </p:sp>
      <p:sp>
        <p:nvSpPr>
          <p:cNvPr id="182" name="Google Shape;182;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Give teams 5–10 minutes. Circulate and listen for teams who are stuck — prompt with a question like 'What would an average Tuesday feel like here?' Push them to commit to ONE Opportunity Card before time runs out.</a:t>
            </a:r>
            <a:endParaRPr/>
          </a:p>
        </p:txBody>
      </p:sp>
      <p:sp>
        <p:nvSpPr>
          <p:cNvPr id="214" name="Google Shape;214;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 name="Google Shape;234;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Set a visible timer for 10–20 minutes. Remind teams that no idea gets shot down at this stage — quantity beats quality, and building on a teammate's idea is encouraged.</a:t>
            </a:r>
            <a:endParaRPr/>
          </a:p>
        </p:txBody>
      </p:sp>
      <p:sp>
        <p:nvSpPr>
          <p:cNvPr id="235" name="Google Shape;235;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10–20 minutes. Teams narrow down to ONE idea and flesh it out. A rough logo sketch on paper is enough — the point is momentum, not polish. This is where the business starts to feel real to the team.</a:t>
            </a:r>
            <a:endParaRPr/>
          </a:p>
        </p:txBody>
      </p:sp>
      <p:sp>
        <p:nvSpPr>
          <p:cNvPr id="261" name="Google Shape;261;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0" name="Google Shape;290;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5–10 minutes. This is the moment teams finally look at their Wildcard alongside their Bylaw. Their job is to ADAPT the business, not throw it out and start over — reassure them that adapting well is the whole point of this step.</a:t>
            </a:r>
            <a:endParaRPr/>
          </a:p>
        </p:txBody>
      </p:sp>
      <p:sp>
        <p:nvSpPr>
          <p:cNvPr id="291" name="Google Shape;291;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3" name="Google Shape;313;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Teams build their pitch using Problem → Solution → Why It Works → The Pivot. Keep pitches to 1–3 minutes each — set that expectation now so Step 6 doesn't run long. If you're tight on time, this can run in parallel with the tail end of Step 4.</a:t>
            </a:r>
            <a:endParaRPr/>
          </a:p>
        </p:txBody>
      </p:sp>
      <p:sp>
        <p:nvSpPr>
          <p:cNvPr id="314" name="Google Shape;314;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 name="Google Shape;334;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Invite each team up in turn. After every pitch, allow 1–2 audience questions before moving to the next team. Save the three votes for after everyone has presented, so early teams aren't judged before the room has a full picture.</a:t>
            </a:r>
            <a:endParaRPr/>
          </a:p>
        </p:txBody>
      </p:sp>
      <p:sp>
        <p:nvSpPr>
          <p:cNvPr id="335" name="Google Shape;335;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2" name="Google Shape;352;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Draw an Aha Moment card per team (or one for the whole room) and lead a short group discussion using its prompts. Let quieter teams answer first — the loudest team often goes last anyway during pitches.</a:t>
            </a:r>
            <a:endParaRPr/>
          </a:p>
        </p:txBody>
      </p:sp>
      <p:sp>
        <p:nvSpPr>
          <p:cNvPr id="353" name="Google Shape;353;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1" name="Google Shape;371;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These are worth reading aloud before Step 1 begins, not just at the end — they set the tone for the whole session.</a:t>
            </a:r>
            <a:endParaRPr/>
          </a:p>
        </p:txBody>
      </p:sp>
      <p:sp>
        <p:nvSpPr>
          <p:cNvPr id="372" name="Google Shape;372;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6" name="Google Shape;396;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Use this to sanity-check your available time before you start. If you're short on time, Ideation and Prepare Pitch are the two steps most forgiving to compress. If you have extra time, let Ideation and the pitch Q&amp;A run long instead.</a:t>
            </a:r>
            <a:endParaRPr/>
          </a:p>
        </p:txBody>
      </p:sp>
      <p:sp>
        <p:nvSpPr>
          <p:cNvPr id="397" name="Google Shape;397;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9" name="Google Shape;439;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Thank the group and point them to Resourceville for extra towns, worksheets, and future updates. If you're running this session again for another class, this same deck can be reused as-is.</a:t>
            </a:r>
            <a:endParaRPr/>
          </a:p>
        </p:txBody>
      </p:sp>
      <p:sp>
        <p:nvSpPr>
          <p:cNvPr id="440" name="Google Shape;440;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0A0A"/>
        </a:solidFill>
      </p:bgPr>
    </p:bg>
    <p:spTree>
      <p:nvGrpSpPr>
        <p:cNvPr id="11" name="Shape 11"/>
        <p:cNvGrpSpPr/>
        <p:nvPr/>
      </p:nvGrpSpPr>
      <p:grpSpPr>
        <a:xfrm>
          <a:off x="0" y="0"/>
          <a:ext cx="0" cy="0"/>
          <a:chOff x="0" y="0"/>
          <a:chExt cx="0" cy="0"/>
        </a:xfrm>
      </p:grpSpPr>
      <p:sp>
        <p:nvSpPr>
          <p:cNvPr id="12" name="Google Shape;12;p1"/>
          <p:cNvSpPr/>
          <p:nvPr/>
        </p:nvSpPr>
        <p:spPr>
          <a:xfrm>
            <a:off x="0" y="1417320"/>
            <a:ext cx="12191695"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AFBF"/>
              </a:buClr>
              <a:buSzPts val="1400"/>
              <a:buFont typeface="Montserrat"/>
              <a:buNone/>
            </a:pPr>
            <a:r>
              <a:rPr b="1" i="0" lang="en-US" sz="1400" u="none" cap="none" strike="noStrike">
                <a:solidFill>
                  <a:srgbClr val="1BAFBF"/>
                </a:solidFill>
                <a:latin typeface="Montserrat"/>
                <a:ea typeface="Montserrat"/>
                <a:cs typeface="Montserrat"/>
                <a:sym typeface="Montserrat"/>
              </a:rPr>
              <a:t>FACILITATOR PRESENTATION DECK</a:t>
            </a:r>
            <a:endParaRPr b="0" i="0" sz="1400" u="none" cap="none" strike="noStrike">
              <a:solidFill>
                <a:schemeClr val="dk1"/>
              </a:solidFill>
              <a:latin typeface="Calibri"/>
              <a:ea typeface="Calibri"/>
              <a:cs typeface="Calibri"/>
              <a:sym typeface="Calibri"/>
            </a:endParaRPr>
          </a:p>
        </p:txBody>
      </p:sp>
      <p:sp>
        <p:nvSpPr>
          <p:cNvPr id="13" name="Google Shape;13;p1"/>
          <p:cNvSpPr/>
          <p:nvPr/>
        </p:nvSpPr>
        <p:spPr>
          <a:xfrm>
            <a:off x="0" y="2331720"/>
            <a:ext cx="12191695" cy="12344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6000"/>
              <a:buFont typeface="Montserrat"/>
              <a:buNone/>
            </a:pPr>
            <a:r>
              <a:rPr b="1" i="0" lang="en-US" sz="6000" u="none" cap="none" strike="noStrike">
                <a:solidFill>
                  <a:srgbClr val="FFFFFF"/>
                </a:solidFill>
                <a:latin typeface="Montserrat"/>
                <a:ea typeface="Montserrat"/>
                <a:cs typeface="Montserrat"/>
                <a:sym typeface="Montserrat"/>
              </a:rPr>
              <a:t>AWESOMEVILLE</a:t>
            </a:r>
            <a:endParaRPr b="0" i="0" sz="6000" u="none" cap="none" strike="noStrike">
              <a:solidFill>
                <a:schemeClr val="dk1"/>
              </a:solidFill>
              <a:latin typeface="Calibri"/>
              <a:ea typeface="Calibri"/>
              <a:cs typeface="Calibri"/>
              <a:sym typeface="Calibri"/>
            </a:endParaRPr>
          </a:p>
        </p:txBody>
      </p:sp>
      <p:sp>
        <p:nvSpPr>
          <p:cNvPr id="14" name="Google Shape;14;p1"/>
          <p:cNvSpPr/>
          <p:nvPr/>
        </p:nvSpPr>
        <p:spPr>
          <a:xfrm>
            <a:off x="1371600" y="3703320"/>
            <a:ext cx="9448495" cy="82296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D8D8D8"/>
              </a:buClr>
              <a:buSzPts val="1600"/>
              <a:buFont typeface="Montserrat"/>
              <a:buNone/>
            </a:pPr>
            <a:r>
              <a:rPr b="0" i="1" lang="en-US" sz="1600" u="none" cap="none" strike="noStrike">
                <a:solidFill>
                  <a:srgbClr val="D8D8D8"/>
                </a:solidFill>
                <a:latin typeface="Montserrat"/>
                <a:ea typeface="Montserrat"/>
                <a:cs typeface="Montserrat"/>
                <a:sym typeface="Montserrat"/>
              </a:rPr>
              <a:t>Every town has challenges. Every challenge creates opportunity.</a:t>
            </a:r>
            <a:endParaRPr b="0" i="0" sz="1600" u="none" cap="none" strike="noStrike">
              <a:solidFill>
                <a:schemeClr val="dk1"/>
              </a:solidFill>
              <a:latin typeface="Calibri"/>
              <a:ea typeface="Calibri"/>
              <a:cs typeface="Calibri"/>
              <a:sym typeface="Calibri"/>
            </a:endParaRPr>
          </a:p>
          <a:p>
            <a:pPr indent="0" lvl="0" marL="0" marR="0" rtl="0" algn="ctr">
              <a:lnSpc>
                <a:spcPct val="130000"/>
              </a:lnSpc>
              <a:spcBef>
                <a:spcPts val="0"/>
              </a:spcBef>
              <a:spcAft>
                <a:spcPts val="0"/>
              </a:spcAft>
              <a:buClr>
                <a:srgbClr val="D8D8D8"/>
              </a:buClr>
              <a:buSzPts val="1600"/>
              <a:buFont typeface="Montserrat"/>
              <a:buNone/>
            </a:pPr>
            <a:r>
              <a:rPr b="0" i="1" lang="en-US" sz="1600" u="none" cap="none" strike="noStrike">
                <a:solidFill>
                  <a:srgbClr val="D8D8D8"/>
                </a:solidFill>
                <a:latin typeface="Montserrat"/>
                <a:ea typeface="Montserrat"/>
                <a:cs typeface="Montserrat"/>
                <a:sym typeface="Montserrat"/>
              </a:rPr>
              <a:t>What will your team build?</a:t>
            </a:r>
            <a:endParaRPr b="0" i="0" sz="1600" u="none" cap="none" strike="noStrike">
              <a:solidFill>
                <a:schemeClr val="dk1"/>
              </a:solidFill>
              <a:latin typeface="Calibri"/>
              <a:ea typeface="Calibri"/>
              <a:cs typeface="Calibri"/>
              <a:sym typeface="Calibri"/>
            </a:endParaRPr>
          </a:p>
        </p:txBody>
      </p:sp>
      <p:sp>
        <p:nvSpPr>
          <p:cNvPr id="15" name="Google Shape;15;p1"/>
          <p:cNvSpPr/>
          <p:nvPr/>
        </p:nvSpPr>
        <p:spPr>
          <a:xfrm>
            <a:off x="4093312" y="4892040"/>
            <a:ext cx="566928" cy="566928"/>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 name="Google Shape;16;p1"/>
          <p:cNvSpPr/>
          <p:nvPr/>
        </p:nvSpPr>
        <p:spPr>
          <a:xfrm>
            <a:off x="4952848" y="4892040"/>
            <a:ext cx="566928" cy="566928"/>
          </a:xfrm>
          <a:prstGeom prst="ellipse">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 name="Google Shape;17;p1"/>
          <p:cNvSpPr/>
          <p:nvPr/>
        </p:nvSpPr>
        <p:spPr>
          <a:xfrm>
            <a:off x="5812384" y="4892040"/>
            <a:ext cx="566928" cy="566928"/>
          </a:xfrm>
          <a:prstGeom prst="ellipse">
            <a:avLst/>
          </a:prstGeom>
          <a:solidFill>
            <a:srgbClr val="D745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 name="Google Shape;18;p1"/>
          <p:cNvSpPr/>
          <p:nvPr/>
        </p:nvSpPr>
        <p:spPr>
          <a:xfrm>
            <a:off x="6671920" y="4892040"/>
            <a:ext cx="566928" cy="566928"/>
          </a:xfrm>
          <a:prstGeom prst="ellipse">
            <a:avLst/>
          </a:prstGeom>
          <a:solidFill>
            <a:srgbClr val="9B59B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 name="Google Shape;19;p1"/>
          <p:cNvSpPr/>
          <p:nvPr/>
        </p:nvSpPr>
        <p:spPr>
          <a:xfrm>
            <a:off x="7531456" y="4892040"/>
            <a:ext cx="566928" cy="566928"/>
          </a:xfrm>
          <a:prstGeom prst="ellipse">
            <a:avLst/>
          </a:prstGeom>
          <a:solidFill>
            <a:srgbClr val="FFC93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 name="Google Shape;20;p1"/>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900"/>
              <a:buFont typeface="Montserrat"/>
              <a:buNone/>
            </a:pPr>
            <a:r>
              <a:rPr lang="en-US" sz="900">
                <a:solidFill>
                  <a:srgbClr val="FFFFFF"/>
                </a:solidFill>
                <a:latin typeface="Montserrat"/>
                <a:ea typeface="Montserrat"/>
                <a:cs typeface="Montserrat"/>
                <a:sym typeface="Montserrat"/>
              </a:rPr>
              <a:t>01</a:t>
            </a:r>
            <a:endParaRPr sz="900">
              <a:solidFill>
                <a:schemeClr val="dk1"/>
              </a:solidFill>
              <a:latin typeface="Calibri"/>
              <a:ea typeface="Calibri"/>
              <a:cs typeface="Calibri"/>
              <a:sym typeface="Calibri"/>
            </a:endParaRPr>
          </a:p>
        </p:txBody>
      </p:sp>
      <p:pic>
        <p:nvPicPr>
          <p:cNvPr id="21" name="Google Shape;21;p1"/>
          <p:cNvPicPr preferRelativeResize="0"/>
          <p:nvPr/>
        </p:nvPicPr>
        <p:blipFill rotWithShape="1">
          <a:blip r:embed="rId3">
            <a:alphaModFix/>
          </a:blip>
          <a:srcRect b="0" l="0" r="0" t="0"/>
          <a:stretch/>
        </p:blipFill>
        <p:spPr>
          <a:xfrm>
            <a:off x="4194505" y="4996116"/>
            <a:ext cx="358775" cy="358775"/>
          </a:xfrm>
          <a:prstGeom prst="rect">
            <a:avLst/>
          </a:prstGeom>
          <a:noFill/>
          <a:ln>
            <a:noFill/>
          </a:ln>
        </p:spPr>
      </p:pic>
      <p:pic>
        <p:nvPicPr>
          <p:cNvPr id="22" name="Google Shape;22;p1"/>
          <p:cNvPicPr preferRelativeResize="0"/>
          <p:nvPr/>
        </p:nvPicPr>
        <p:blipFill rotWithShape="1">
          <a:blip r:embed="rId4">
            <a:alphaModFix/>
          </a:blip>
          <a:srcRect b="0" l="0" r="0" t="0"/>
          <a:stretch/>
        </p:blipFill>
        <p:spPr>
          <a:xfrm>
            <a:off x="5958448" y="4973360"/>
            <a:ext cx="371398" cy="371398"/>
          </a:xfrm>
          <a:prstGeom prst="rect">
            <a:avLst/>
          </a:prstGeom>
          <a:noFill/>
          <a:ln>
            <a:noFill/>
          </a:ln>
        </p:spPr>
      </p:pic>
      <p:pic>
        <p:nvPicPr>
          <p:cNvPr id="23" name="Google Shape;23;p1"/>
          <p:cNvPicPr preferRelativeResize="0"/>
          <p:nvPr/>
        </p:nvPicPr>
        <p:blipFill rotWithShape="1">
          <a:blip r:embed="rId5">
            <a:alphaModFix/>
          </a:blip>
          <a:srcRect b="0" l="0" r="0" t="0"/>
          <a:stretch/>
        </p:blipFill>
        <p:spPr>
          <a:xfrm>
            <a:off x="7621779" y="4979859"/>
            <a:ext cx="381343" cy="381343"/>
          </a:xfrm>
          <a:prstGeom prst="rect">
            <a:avLst/>
          </a:prstGeom>
          <a:noFill/>
          <a:ln>
            <a:noFill/>
          </a:ln>
        </p:spPr>
      </p:pic>
      <p:pic>
        <p:nvPicPr>
          <p:cNvPr id="24" name="Google Shape;24;p1"/>
          <p:cNvPicPr preferRelativeResize="0"/>
          <p:nvPr/>
        </p:nvPicPr>
        <p:blipFill rotWithShape="1">
          <a:blip r:embed="rId6">
            <a:alphaModFix/>
          </a:blip>
          <a:srcRect b="0" l="0" r="0" t="0"/>
          <a:stretch/>
        </p:blipFill>
        <p:spPr>
          <a:xfrm>
            <a:off x="6721386" y="5046883"/>
            <a:ext cx="467996" cy="467996"/>
          </a:xfrm>
          <a:prstGeom prst="rect">
            <a:avLst/>
          </a:prstGeom>
          <a:noFill/>
          <a:ln>
            <a:noFill/>
          </a:ln>
        </p:spPr>
      </p:pic>
      <p:pic>
        <p:nvPicPr>
          <p:cNvPr id="25" name="Google Shape;25;p1"/>
          <p:cNvPicPr preferRelativeResize="0"/>
          <p:nvPr/>
        </p:nvPicPr>
        <p:blipFill rotWithShape="1">
          <a:blip r:embed="rId7">
            <a:alphaModFix/>
          </a:blip>
          <a:srcRect b="0" l="0" r="0" t="0"/>
          <a:stretch/>
        </p:blipFill>
        <p:spPr>
          <a:xfrm>
            <a:off x="5040668" y="4979859"/>
            <a:ext cx="391287" cy="3912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 name="Shape 30"/>
        <p:cNvGrpSpPr/>
        <p:nvPr/>
      </p:nvGrpSpPr>
      <p:grpSpPr>
        <a:xfrm>
          <a:off x="0" y="0"/>
          <a:ext cx="0" cy="0"/>
          <a:chOff x="0" y="0"/>
          <a:chExt cx="0" cy="0"/>
        </a:xfrm>
      </p:grpSpPr>
      <p:sp>
        <p:nvSpPr>
          <p:cNvPr id="31" name="Google Shape;31;p2"/>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WELCOME</a:t>
            </a:r>
            <a:endParaRPr sz="1250">
              <a:solidFill>
                <a:schemeClr val="dk1"/>
              </a:solidFill>
              <a:latin typeface="Calibri"/>
              <a:ea typeface="Calibri"/>
              <a:cs typeface="Calibri"/>
              <a:sym typeface="Calibri"/>
            </a:endParaRPr>
          </a:p>
        </p:txBody>
      </p:sp>
      <p:sp>
        <p:nvSpPr>
          <p:cNvPr id="32" name="Google Shape;32;p2"/>
          <p:cNvSpPr/>
          <p:nvPr/>
        </p:nvSpPr>
        <p:spPr>
          <a:xfrm>
            <a:off x="502920" y="685800"/>
            <a:ext cx="86868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800"/>
              <a:buFont typeface="Montserrat"/>
              <a:buNone/>
            </a:pPr>
            <a:r>
              <a:rPr b="1" lang="en-US" sz="3800">
                <a:solidFill>
                  <a:srgbClr val="0A0A0A"/>
                </a:solidFill>
                <a:latin typeface="Montserrat"/>
                <a:ea typeface="Montserrat"/>
                <a:cs typeface="Montserrat"/>
                <a:sym typeface="Montserrat"/>
              </a:rPr>
              <a:t>What is Awesomeville?</a:t>
            </a:r>
            <a:endParaRPr sz="3800">
              <a:solidFill>
                <a:schemeClr val="dk1"/>
              </a:solidFill>
              <a:latin typeface="Calibri"/>
              <a:ea typeface="Calibri"/>
              <a:cs typeface="Calibri"/>
              <a:sym typeface="Calibri"/>
            </a:endParaRPr>
          </a:p>
        </p:txBody>
      </p:sp>
      <p:sp>
        <p:nvSpPr>
          <p:cNvPr id="33" name="Google Shape;33;p2"/>
          <p:cNvSpPr/>
          <p:nvPr/>
        </p:nvSpPr>
        <p:spPr>
          <a:xfrm>
            <a:off x="502920" y="1783080"/>
            <a:ext cx="6583680" cy="155448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50"/>
              <a:buFont typeface="Montserrat"/>
              <a:buNone/>
            </a:pPr>
            <a:r>
              <a:rPr lang="en-US" sz="1650">
                <a:solidFill>
                  <a:srgbClr val="1A1A1A"/>
                </a:solidFill>
                <a:latin typeface="Montserrat"/>
                <a:ea typeface="Montserrat"/>
                <a:cs typeface="Montserrat"/>
                <a:sym typeface="Montserrat"/>
              </a:rPr>
              <a:t>Awesomeville is an entrepreneurship game where players work together to solve challenges in unique communities. Each town has its own personality, opportunities, and quirks.</a:t>
            </a:r>
            <a:endParaRPr sz="1650">
              <a:solidFill>
                <a:schemeClr val="dk1"/>
              </a:solidFill>
              <a:latin typeface="Calibri"/>
              <a:ea typeface="Calibri"/>
              <a:cs typeface="Calibri"/>
              <a:sym typeface="Calibri"/>
            </a:endParaRPr>
          </a:p>
        </p:txBody>
      </p:sp>
      <p:sp>
        <p:nvSpPr>
          <p:cNvPr id="34" name="Google Shape;34;p2"/>
          <p:cNvSpPr/>
          <p:nvPr/>
        </p:nvSpPr>
        <p:spPr>
          <a:xfrm>
            <a:off x="502920" y="3246120"/>
            <a:ext cx="6583680" cy="173736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50"/>
              <a:buFont typeface="Montserrat"/>
              <a:buNone/>
            </a:pPr>
            <a:r>
              <a:rPr lang="en-US" sz="1650">
                <a:solidFill>
                  <a:srgbClr val="1A1A1A"/>
                </a:solidFill>
                <a:latin typeface="Montserrat"/>
                <a:ea typeface="Montserrat"/>
                <a:cs typeface="Montserrat"/>
                <a:sym typeface="Montserrat"/>
              </a:rPr>
              <a:t>Your team's task: create a product, service, or business that helps your community thrive — thinking creatively, adapting to change, and building a solution that fits the world you've been given.</a:t>
            </a:r>
            <a:endParaRPr sz="1650">
              <a:solidFill>
                <a:schemeClr val="dk1"/>
              </a:solidFill>
              <a:latin typeface="Calibri"/>
              <a:ea typeface="Calibri"/>
              <a:cs typeface="Calibri"/>
              <a:sym typeface="Calibri"/>
            </a:endParaRPr>
          </a:p>
        </p:txBody>
      </p:sp>
      <p:sp>
        <p:nvSpPr>
          <p:cNvPr id="35" name="Google Shape;35;p2"/>
          <p:cNvSpPr/>
          <p:nvPr/>
        </p:nvSpPr>
        <p:spPr>
          <a:xfrm>
            <a:off x="7437120" y="685800"/>
            <a:ext cx="4251960" cy="4434840"/>
          </a:xfrm>
          <a:prstGeom prst="roundRect">
            <a:avLst>
              <a:gd fmla="val 1290" name="adj"/>
            </a:avLst>
          </a:prstGeom>
          <a:solidFill>
            <a:srgbClr val="F4F4F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 name="Google Shape;36;p2"/>
          <p:cNvSpPr/>
          <p:nvPr/>
        </p:nvSpPr>
        <p:spPr>
          <a:xfrm>
            <a:off x="7757160" y="914400"/>
            <a:ext cx="3657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00"/>
              <a:buFont typeface="Montserrat"/>
              <a:buNone/>
            </a:pPr>
            <a:r>
              <a:rPr b="1" lang="en-US" sz="1200">
                <a:solidFill>
                  <a:srgbClr val="1BAFBF"/>
                </a:solidFill>
                <a:latin typeface="Montserrat"/>
                <a:ea typeface="Montserrat"/>
                <a:cs typeface="Montserrat"/>
                <a:sym typeface="Montserrat"/>
              </a:rPr>
              <a:t>THE FLOW</a:t>
            </a:r>
            <a:endParaRPr sz="1200">
              <a:solidFill>
                <a:schemeClr val="dk1"/>
              </a:solidFill>
              <a:latin typeface="Calibri"/>
              <a:ea typeface="Calibri"/>
              <a:cs typeface="Calibri"/>
              <a:sym typeface="Calibri"/>
            </a:endParaRPr>
          </a:p>
        </p:txBody>
      </p:sp>
      <p:sp>
        <p:nvSpPr>
          <p:cNvPr id="37" name="Google Shape;37;p2"/>
          <p:cNvSpPr/>
          <p:nvPr/>
        </p:nvSpPr>
        <p:spPr>
          <a:xfrm>
            <a:off x="7757160" y="1371600"/>
            <a:ext cx="566928" cy="566928"/>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ompass_FFFFFF.png" id="38" name="Google Shape;38;p2"/>
          <p:cNvPicPr preferRelativeResize="0"/>
          <p:nvPr/>
        </p:nvPicPr>
        <p:blipFill rotWithShape="1">
          <a:blip r:embed="rId3">
            <a:alphaModFix/>
          </a:blip>
          <a:srcRect b="0" l="0" r="0" t="0"/>
          <a:stretch/>
        </p:blipFill>
        <p:spPr>
          <a:xfrm>
            <a:off x="7898892" y="1513332"/>
            <a:ext cx="283464" cy="283464"/>
          </a:xfrm>
          <a:prstGeom prst="rect">
            <a:avLst/>
          </a:prstGeom>
          <a:noFill/>
          <a:ln>
            <a:noFill/>
          </a:ln>
        </p:spPr>
      </p:pic>
      <p:sp>
        <p:nvSpPr>
          <p:cNvPr id="39" name="Google Shape;39;p2"/>
          <p:cNvSpPr/>
          <p:nvPr/>
        </p:nvSpPr>
        <p:spPr>
          <a:xfrm>
            <a:off x="8534400" y="1371600"/>
            <a:ext cx="288036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450"/>
              <a:buFont typeface="Montserrat"/>
              <a:buNone/>
            </a:pPr>
            <a:r>
              <a:rPr b="1" lang="en-US" sz="1450">
                <a:solidFill>
                  <a:srgbClr val="1A1A1A"/>
                </a:solidFill>
                <a:latin typeface="Montserrat"/>
                <a:ea typeface="Montserrat"/>
                <a:cs typeface="Montserrat"/>
                <a:sym typeface="Montserrat"/>
              </a:rPr>
              <a:t>Explore a town</a:t>
            </a:r>
            <a:endParaRPr sz="1450">
              <a:solidFill>
                <a:schemeClr val="dk1"/>
              </a:solidFill>
              <a:latin typeface="Calibri"/>
              <a:ea typeface="Calibri"/>
              <a:cs typeface="Calibri"/>
              <a:sym typeface="Calibri"/>
            </a:endParaRPr>
          </a:p>
        </p:txBody>
      </p:sp>
      <p:sp>
        <p:nvSpPr>
          <p:cNvPr id="40" name="Google Shape;40;p2"/>
          <p:cNvSpPr/>
          <p:nvPr/>
        </p:nvSpPr>
        <p:spPr>
          <a:xfrm>
            <a:off x="7757160" y="2066544"/>
            <a:ext cx="566928" cy="566928"/>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edit_FFFFFF.png" id="41" name="Google Shape;41;p2"/>
          <p:cNvPicPr preferRelativeResize="0"/>
          <p:nvPr/>
        </p:nvPicPr>
        <p:blipFill rotWithShape="1">
          <a:blip r:embed="rId4">
            <a:alphaModFix/>
          </a:blip>
          <a:srcRect b="0" l="0" r="0" t="0"/>
          <a:stretch/>
        </p:blipFill>
        <p:spPr>
          <a:xfrm>
            <a:off x="7898892" y="2208276"/>
            <a:ext cx="283464" cy="283464"/>
          </a:xfrm>
          <a:prstGeom prst="rect">
            <a:avLst/>
          </a:prstGeom>
          <a:noFill/>
          <a:ln>
            <a:noFill/>
          </a:ln>
        </p:spPr>
      </p:pic>
      <p:sp>
        <p:nvSpPr>
          <p:cNvPr id="42" name="Google Shape;42;p2"/>
          <p:cNvSpPr/>
          <p:nvPr/>
        </p:nvSpPr>
        <p:spPr>
          <a:xfrm>
            <a:off x="8534400" y="2066544"/>
            <a:ext cx="288036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450"/>
              <a:buFont typeface="Montserrat"/>
              <a:buNone/>
            </a:pPr>
            <a:r>
              <a:rPr b="1" lang="en-US" sz="1450">
                <a:solidFill>
                  <a:srgbClr val="1A1A1A"/>
                </a:solidFill>
                <a:latin typeface="Montserrat"/>
                <a:ea typeface="Montserrat"/>
                <a:cs typeface="Montserrat"/>
                <a:sym typeface="Montserrat"/>
              </a:rPr>
              <a:t>Ideate solutions</a:t>
            </a:r>
            <a:endParaRPr sz="1450">
              <a:solidFill>
                <a:schemeClr val="dk1"/>
              </a:solidFill>
              <a:latin typeface="Calibri"/>
              <a:ea typeface="Calibri"/>
              <a:cs typeface="Calibri"/>
              <a:sym typeface="Calibri"/>
            </a:endParaRPr>
          </a:p>
        </p:txBody>
      </p:sp>
      <p:sp>
        <p:nvSpPr>
          <p:cNvPr id="43" name="Google Shape;43;p2"/>
          <p:cNvSpPr/>
          <p:nvPr/>
        </p:nvSpPr>
        <p:spPr>
          <a:xfrm>
            <a:off x="7757160" y="2761488"/>
            <a:ext cx="566928" cy="566928"/>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briefcase_FFFFFF.png" id="44" name="Google Shape;44;p2"/>
          <p:cNvPicPr preferRelativeResize="0"/>
          <p:nvPr/>
        </p:nvPicPr>
        <p:blipFill rotWithShape="1">
          <a:blip r:embed="rId5">
            <a:alphaModFix/>
          </a:blip>
          <a:srcRect b="0" l="0" r="0" t="0"/>
          <a:stretch/>
        </p:blipFill>
        <p:spPr>
          <a:xfrm>
            <a:off x="7898892" y="2903220"/>
            <a:ext cx="283464" cy="283464"/>
          </a:xfrm>
          <a:prstGeom prst="rect">
            <a:avLst/>
          </a:prstGeom>
          <a:noFill/>
          <a:ln>
            <a:noFill/>
          </a:ln>
        </p:spPr>
      </p:pic>
      <p:sp>
        <p:nvSpPr>
          <p:cNvPr id="45" name="Google Shape;45;p2"/>
          <p:cNvSpPr/>
          <p:nvPr/>
        </p:nvSpPr>
        <p:spPr>
          <a:xfrm>
            <a:off x="8534400" y="2761488"/>
            <a:ext cx="288036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450"/>
              <a:buFont typeface="Montserrat"/>
              <a:buNone/>
            </a:pPr>
            <a:r>
              <a:rPr b="1" lang="en-US" sz="1450">
                <a:solidFill>
                  <a:srgbClr val="1A1A1A"/>
                </a:solidFill>
                <a:latin typeface="Montserrat"/>
                <a:ea typeface="Montserrat"/>
                <a:cs typeface="Montserrat"/>
                <a:sym typeface="Montserrat"/>
              </a:rPr>
              <a:t>Build a business</a:t>
            </a:r>
            <a:endParaRPr sz="1450">
              <a:solidFill>
                <a:schemeClr val="dk1"/>
              </a:solidFill>
              <a:latin typeface="Calibri"/>
              <a:ea typeface="Calibri"/>
              <a:cs typeface="Calibri"/>
              <a:sym typeface="Calibri"/>
            </a:endParaRPr>
          </a:p>
        </p:txBody>
      </p:sp>
      <p:sp>
        <p:nvSpPr>
          <p:cNvPr id="46" name="Google Shape;46;p2"/>
          <p:cNvSpPr/>
          <p:nvPr/>
        </p:nvSpPr>
        <p:spPr>
          <a:xfrm>
            <a:off x="7757160" y="3456432"/>
            <a:ext cx="566928" cy="566928"/>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refresh_FFFFFF.png" id="47" name="Google Shape;47;p2"/>
          <p:cNvPicPr preferRelativeResize="0"/>
          <p:nvPr/>
        </p:nvPicPr>
        <p:blipFill rotWithShape="1">
          <a:blip r:embed="rId6">
            <a:alphaModFix/>
          </a:blip>
          <a:srcRect b="0" l="0" r="0" t="0"/>
          <a:stretch/>
        </p:blipFill>
        <p:spPr>
          <a:xfrm>
            <a:off x="7898892" y="3598164"/>
            <a:ext cx="283464" cy="283464"/>
          </a:xfrm>
          <a:prstGeom prst="rect">
            <a:avLst/>
          </a:prstGeom>
          <a:noFill/>
          <a:ln>
            <a:noFill/>
          </a:ln>
        </p:spPr>
      </p:pic>
      <p:sp>
        <p:nvSpPr>
          <p:cNvPr id="48" name="Google Shape;48;p2"/>
          <p:cNvSpPr/>
          <p:nvPr/>
        </p:nvSpPr>
        <p:spPr>
          <a:xfrm>
            <a:off x="8534400" y="3456432"/>
            <a:ext cx="288036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450"/>
              <a:buFont typeface="Montserrat"/>
              <a:buNone/>
            </a:pPr>
            <a:r>
              <a:rPr b="1" lang="en-US" sz="1450">
                <a:solidFill>
                  <a:srgbClr val="1A1A1A"/>
                </a:solidFill>
                <a:latin typeface="Montserrat"/>
                <a:ea typeface="Montserrat"/>
                <a:cs typeface="Montserrat"/>
                <a:sym typeface="Montserrat"/>
              </a:rPr>
              <a:t>Adapt to a twist</a:t>
            </a:r>
            <a:endParaRPr sz="1450">
              <a:solidFill>
                <a:schemeClr val="dk1"/>
              </a:solidFill>
              <a:latin typeface="Calibri"/>
              <a:ea typeface="Calibri"/>
              <a:cs typeface="Calibri"/>
              <a:sym typeface="Calibri"/>
            </a:endParaRPr>
          </a:p>
        </p:txBody>
      </p:sp>
      <p:sp>
        <p:nvSpPr>
          <p:cNvPr id="49" name="Google Shape;49;p2"/>
          <p:cNvSpPr/>
          <p:nvPr/>
        </p:nvSpPr>
        <p:spPr>
          <a:xfrm>
            <a:off x="7757160" y="4151376"/>
            <a:ext cx="566928" cy="566928"/>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mic_FFFFFF.png" id="50" name="Google Shape;50;p2"/>
          <p:cNvPicPr preferRelativeResize="0"/>
          <p:nvPr/>
        </p:nvPicPr>
        <p:blipFill rotWithShape="1">
          <a:blip r:embed="rId7">
            <a:alphaModFix/>
          </a:blip>
          <a:srcRect b="0" l="0" r="0" t="0"/>
          <a:stretch/>
        </p:blipFill>
        <p:spPr>
          <a:xfrm>
            <a:off x="7898892" y="4293108"/>
            <a:ext cx="283464" cy="283464"/>
          </a:xfrm>
          <a:prstGeom prst="rect">
            <a:avLst/>
          </a:prstGeom>
          <a:noFill/>
          <a:ln>
            <a:noFill/>
          </a:ln>
        </p:spPr>
      </p:pic>
      <p:sp>
        <p:nvSpPr>
          <p:cNvPr id="51" name="Google Shape;51;p2"/>
          <p:cNvSpPr/>
          <p:nvPr/>
        </p:nvSpPr>
        <p:spPr>
          <a:xfrm>
            <a:off x="8534400" y="4151376"/>
            <a:ext cx="2880360" cy="5669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450"/>
              <a:buFont typeface="Montserrat"/>
              <a:buNone/>
            </a:pPr>
            <a:r>
              <a:rPr b="1" lang="en-US" sz="1450">
                <a:solidFill>
                  <a:srgbClr val="1A1A1A"/>
                </a:solidFill>
                <a:latin typeface="Montserrat"/>
                <a:ea typeface="Montserrat"/>
                <a:cs typeface="Montserrat"/>
                <a:sym typeface="Montserrat"/>
              </a:rPr>
              <a:t>Pitch to the room</a:t>
            </a:r>
            <a:endParaRPr sz="1450">
              <a:solidFill>
                <a:schemeClr val="dk1"/>
              </a:solidFill>
              <a:latin typeface="Calibri"/>
              <a:ea typeface="Calibri"/>
              <a:cs typeface="Calibri"/>
              <a:sym typeface="Calibri"/>
            </a:endParaRPr>
          </a:p>
        </p:txBody>
      </p:sp>
      <p:sp>
        <p:nvSpPr>
          <p:cNvPr id="52" name="Google Shape;52;p2"/>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02</a:t>
            </a:r>
            <a:endParaRPr sz="9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 name="Shape 57"/>
        <p:cNvGrpSpPr/>
        <p:nvPr/>
      </p:nvGrpSpPr>
      <p:grpSpPr>
        <a:xfrm>
          <a:off x="0" y="0"/>
          <a:ext cx="0" cy="0"/>
          <a:chOff x="0" y="0"/>
          <a:chExt cx="0" cy="0"/>
        </a:xfrm>
      </p:grpSpPr>
      <p:sp>
        <p:nvSpPr>
          <p:cNvPr id="58" name="Google Shape;58;p3"/>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WHY THIS GAME</a:t>
            </a:r>
            <a:endParaRPr sz="1250">
              <a:solidFill>
                <a:schemeClr val="dk1"/>
              </a:solidFill>
              <a:latin typeface="Calibri"/>
              <a:ea typeface="Calibri"/>
              <a:cs typeface="Calibri"/>
              <a:sym typeface="Calibri"/>
            </a:endParaRPr>
          </a:p>
        </p:txBody>
      </p:sp>
      <p:sp>
        <p:nvSpPr>
          <p:cNvPr id="59" name="Google Shape;59;p3"/>
          <p:cNvSpPr/>
          <p:nvPr/>
        </p:nvSpPr>
        <p:spPr>
          <a:xfrm>
            <a:off x="502920" y="685800"/>
            <a:ext cx="86868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800"/>
              <a:buFont typeface="Montserrat"/>
              <a:buNone/>
            </a:pPr>
            <a:r>
              <a:rPr b="1" lang="en-US" sz="3800">
                <a:solidFill>
                  <a:srgbClr val="0A0A0A"/>
                </a:solidFill>
                <a:latin typeface="Montserrat"/>
                <a:ea typeface="Montserrat"/>
                <a:cs typeface="Montserrat"/>
                <a:sym typeface="Montserrat"/>
              </a:rPr>
              <a:t>What Players Practice</a:t>
            </a:r>
            <a:endParaRPr sz="3800">
              <a:solidFill>
                <a:schemeClr val="dk1"/>
              </a:solidFill>
              <a:latin typeface="Calibri"/>
              <a:ea typeface="Calibri"/>
              <a:cs typeface="Calibri"/>
              <a:sym typeface="Calibri"/>
            </a:endParaRPr>
          </a:p>
        </p:txBody>
      </p:sp>
      <p:sp>
        <p:nvSpPr>
          <p:cNvPr id="60" name="Google Shape;60;p3"/>
          <p:cNvSpPr/>
          <p:nvPr/>
        </p:nvSpPr>
        <p:spPr>
          <a:xfrm>
            <a:off x="502920" y="1691640"/>
            <a:ext cx="3611880" cy="2148840"/>
          </a:xfrm>
          <a:prstGeom prst="roundRect">
            <a:avLst>
              <a:gd fmla="val 2553"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 name="Google Shape;61;p3"/>
          <p:cNvSpPr/>
          <p:nvPr/>
        </p:nvSpPr>
        <p:spPr>
          <a:xfrm>
            <a:off x="758952" y="1929384"/>
            <a:ext cx="548640" cy="54864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target_FFFFFF.png" id="62" name="Google Shape;62;p3"/>
          <p:cNvPicPr preferRelativeResize="0"/>
          <p:nvPr/>
        </p:nvPicPr>
        <p:blipFill rotWithShape="1">
          <a:blip r:embed="rId3">
            <a:alphaModFix/>
          </a:blip>
          <a:srcRect b="0" l="0" r="0" t="0"/>
          <a:stretch/>
        </p:blipFill>
        <p:spPr>
          <a:xfrm>
            <a:off x="890626" y="2061058"/>
            <a:ext cx="285293" cy="285293"/>
          </a:xfrm>
          <a:prstGeom prst="rect">
            <a:avLst/>
          </a:prstGeom>
          <a:noFill/>
          <a:ln>
            <a:noFill/>
          </a:ln>
        </p:spPr>
      </p:pic>
      <p:sp>
        <p:nvSpPr>
          <p:cNvPr id="63" name="Google Shape;63;p3"/>
          <p:cNvSpPr/>
          <p:nvPr/>
        </p:nvSpPr>
        <p:spPr>
          <a:xfrm>
            <a:off x="758952" y="2569464"/>
            <a:ext cx="3099816"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50"/>
              <a:buFont typeface="Montserrat"/>
              <a:buNone/>
            </a:pPr>
            <a:r>
              <a:rPr b="1" lang="en-US" sz="1550">
                <a:solidFill>
                  <a:srgbClr val="0A0A0A"/>
                </a:solidFill>
                <a:latin typeface="Montserrat"/>
                <a:ea typeface="Montserrat"/>
                <a:cs typeface="Montserrat"/>
                <a:sym typeface="Montserrat"/>
              </a:rPr>
              <a:t>Spotting Opportunity</a:t>
            </a:r>
            <a:endParaRPr sz="1550">
              <a:solidFill>
                <a:schemeClr val="dk1"/>
              </a:solidFill>
              <a:latin typeface="Calibri"/>
              <a:ea typeface="Calibri"/>
              <a:cs typeface="Calibri"/>
              <a:sym typeface="Calibri"/>
            </a:endParaRPr>
          </a:p>
        </p:txBody>
      </p:sp>
      <p:sp>
        <p:nvSpPr>
          <p:cNvPr id="64" name="Google Shape;64;p3"/>
          <p:cNvSpPr/>
          <p:nvPr/>
        </p:nvSpPr>
        <p:spPr>
          <a:xfrm>
            <a:off x="758952" y="2990088"/>
            <a:ext cx="3099816"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E"/>
              </a:buClr>
              <a:buSzPts val="1150"/>
              <a:buFont typeface="Montserrat"/>
              <a:buNone/>
            </a:pPr>
            <a:r>
              <a:rPr lang="en-US" sz="1450">
                <a:solidFill>
                  <a:srgbClr val="6E6E6E"/>
                </a:solidFill>
                <a:latin typeface="Montserrat"/>
                <a:ea typeface="Montserrat"/>
                <a:cs typeface="Montserrat"/>
                <a:sym typeface="Montserrat"/>
              </a:rPr>
              <a:t>Recognizing real needs inside a community</a:t>
            </a:r>
            <a:endParaRPr sz="1450">
              <a:solidFill>
                <a:schemeClr val="dk1"/>
              </a:solidFill>
              <a:latin typeface="Calibri"/>
              <a:ea typeface="Calibri"/>
              <a:cs typeface="Calibri"/>
              <a:sym typeface="Calibri"/>
            </a:endParaRPr>
          </a:p>
        </p:txBody>
      </p:sp>
      <p:sp>
        <p:nvSpPr>
          <p:cNvPr id="65" name="Google Shape;65;p3"/>
          <p:cNvSpPr/>
          <p:nvPr/>
        </p:nvSpPr>
        <p:spPr>
          <a:xfrm>
            <a:off x="4297680" y="1691640"/>
            <a:ext cx="3611880" cy="2148840"/>
          </a:xfrm>
          <a:prstGeom prst="roundRect">
            <a:avLst>
              <a:gd fmla="val 2553"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 name="Google Shape;66;p3"/>
          <p:cNvSpPr/>
          <p:nvPr/>
        </p:nvSpPr>
        <p:spPr>
          <a:xfrm>
            <a:off x="4553712" y="1929384"/>
            <a:ext cx="548640" cy="54864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edit_FFFFFF.png" id="67" name="Google Shape;67;p3"/>
          <p:cNvPicPr preferRelativeResize="0"/>
          <p:nvPr/>
        </p:nvPicPr>
        <p:blipFill rotWithShape="1">
          <a:blip r:embed="rId4">
            <a:alphaModFix/>
          </a:blip>
          <a:srcRect b="0" l="0" r="0" t="0"/>
          <a:stretch/>
        </p:blipFill>
        <p:spPr>
          <a:xfrm>
            <a:off x="4685386" y="2061058"/>
            <a:ext cx="285293" cy="285293"/>
          </a:xfrm>
          <a:prstGeom prst="rect">
            <a:avLst/>
          </a:prstGeom>
          <a:noFill/>
          <a:ln>
            <a:noFill/>
          </a:ln>
        </p:spPr>
      </p:pic>
      <p:sp>
        <p:nvSpPr>
          <p:cNvPr id="68" name="Google Shape;68;p3"/>
          <p:cNvSpPr/>
          <p:nvPr/>
        </p:nvSpPr>
        <p:spPr>
          <a:xfrm>
            <a:off x="4553712" y="2569464"/>
            <a:ext cx="3099816"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50"/>
              <a:buFont typeface="Montserrat"/>
              <a:buNone/>
            </a:pPr>
            <a:r>
              <a:rPr b="1" lang="en-US" sz="1550">
                <a:solidFill>
                  <a:srgbClr val="0A0A0A"/>
                </a:solidFill>
                <a:latin typeface="Montserrat"/>
                <a:ea typeface="Montserrat"/>
                <a:cs typeface="Montserrat"/>
                <a:sym typeface="Montserrat"/>
              </a:rPr>
              <a:t>Creative Problem-Solving</a:t>
            </a:r>
            <a:endParaRPr sz="1550">
              <a:solidFill>
                <a:schemeClr val="dk1"/>
              </a:solidFill>
              <a:latin typeface="Calibri"/>
              <a:ea typeface="Calibri"/>
              <a:cs typeface="Calibri"/>
              <a:sym typeface="Calibri"/>
            </a:endParaRPr>
          </a:p>
        </p:txBody>
      </p:sp>
      <p:sp>
        <p:nvSpPr>
          <p:cNvPr id="69" name="Google Shape;69;p3"/>
          <p:cNvSpPr/>
          <p:nvPr/>
        </p:nvSpPr>
        <p:spPr>
          <a:xfrm>
            <a:off x="4553712" y="2990088"/>
            <a:ext cx="3099816"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E"/>
              </a:buClr>
              <a:buSzPts val="1150"/>
              <a:buFont typeface="Montserrat"/>
              <a:buNone/>
            </a:pPr>
            <a:r>
              <a:rPr lang="en-US" sz="1450">
                <a:solidFill>
                  <a:srgbClr val="6E6E6E"/>
                </a:solidFill>
                <a:latin typeface="Montserrat"/>
                <a:ea typeface="Montserrat"/>
                <a:cs typeface="Montserrat"/>
                <a:sym typeface="Montserrat"/>
              </a:rPr>
              <a:t>Generating ideas without fear of a wrong answer</a:t>
            </a:r>
            <a:endParaRPr sz="1450">
              <a:solidFill>
                <a:schemeClr val="dk1"/>
              </a:solidFill>
              <a:latin typeface="Calibri"/>
              <a:ea typeface="Calibri"/>
              <a:cs typeface="Calibri"/>
              <a:sym typeface="Calibri"/>
            </a:endParaRPr>
          </a:p>
        </p:txBody>
      </p:sp>
      <p:sp>
        <p:nvSpPr>
          <p:cNvPr id="70" name="Google Shape;70;p3"/>
          <p:cNvSpPr/>
          <p:nvPr/>
        </p:nvSpPr>
        <p:spPr>
          <a:xfrm>
            <a:off x="8092440" y="1691640"/>
            <a:ext cx="3611880" cy="2148840"/>
          </a:xfrm>
          <a:prstGeom prst="roundRect">
            <a:avLst>
              <a:gd fmla="val 2553"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 name="Google Shape;71;p3"/>
          <p:cNvSpPr/>
          <p:nvPr/>
        </p:nvSpPr>
        <p:spPr>
          <a:xfrm>
            <a:off x="8348472" y="1929384"/>
            <a:ext cx="548640" cy="54864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briefcase_FFFFFF.png" id="72" name="Google Shape;72;p3"/>
          <p:cNvPicPr preferRelativeResize="0"/>
          <p:nvPr/>
        </p:nvPicPr>
        <p:blipFill rotWithShape="1">
          <a:blip r:embed="rId5">
            <a:alphaModFix/>
          </a:blip>
          <a:srcRect b="0" l="0" r="0" t="0"/>
          <a:stretch/>
        </p:blipFill>
        <p:spPr>
          <a:xfrm>
            <a:off x="8480146" y="2061058"/>
            <a:ext cx="285293" cy="285293"/>
          </a:xfrm>
          <a:prstGeom prst="rect">
            <a:avLst/>
          </a:prstGeom>
          <a:noFill/>
          <a:ln>
            <a:noFill/>
          </a:ln>
        </p:spPr>
      </p:pic>
      <p:sp>
        <p:nvSpPr>
          <p:cNvPr id="73" name="Google Shape;73;p3"/>
          <p:cNvSpPr/>
          <p:nvPr/>
        </p:nvSpPr>
        <p:spPr>
          <a:xfrm>
            <a:off x="8348472" y="2569464"/>
            <a:ext cx="3099816"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50"/>
              <a:buFont typeface="Montserrat"/>
              <a:buNone/>
            </a:pPr>
            <a:r>
              <a:rPr b="1" lang="en-US" sz="1550">
                <a:solidFill>
                  <a:srgbClr val="0A0A0A"/>
                </a:solidFill>
                <a:latin typeface="Montserrat"/>
                <a:ea typeface="Montserrat"/>
                <a:cs typeface="Montserrat"/>
                <a:sym typeface="Montserrat"/>
              </a:rPr>
              <a:t>Business Fundamentals</a:t>
            </a:r>
            <a:endParaRPr sz="1550">
              <a:solidFill>
                <a:schemeClr val="dk1"/>
              </a:solidFill>
              <a:latin typeface="Calibri"/>
              <a:ea typeface="Calibri"/>
              <a:cs typeface="Calibri"/>
              <a:sym typeface="Calibri"/>
            </a:endParaRPr>
          </a:p>
        </p:txBody>
      </p:sp>
      <p:sp>
        <p:nvSpPr>
          <p:cNvPr id="74" name="Google Shape;74;p3"/>
          <p:cNvSpPr/>
          <p:nvPr/>
        </p:nvSpPr>
        <p:spPr>
          <a:xfrm>
            <a:off x="8348472" y="2990088"/>
            <a:ext cx="3099816"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E"/>
              </a:buClr>
              <a:buSzPts val="1150"/>
              <a:buFont typeface="Montserrat"/>
              <a:buNone/>
            </a:pPr>
            <a:r>
              <a:rPr lang="en-US" sz="1450">
                <a:solidFill>
                  <a:srgbClr val="6E6E6E"/>
                </a:solidFill>
                <a:latin typeface="Montserrat"/>
                <a:ea typeface="Montserrat"/>
                <a:cs typeface="Montserrat"/>
                <a:sym typeface="Montserrat"/>
              </a:rPr>
              <a:t>Naming, pricing, and shaping a business model</a:t>
            </a:r>
            <a:endParaRPr sz="1450">
              <a:solidFill>
                <a:schemeClr val="dk1"/>
              </a:solidFill>
              <a:latin typeface="Calibri"/>
              <a:ea typeface="Calibri"/>
              <a:cs typeface="Calibri"/>
              <a:sym typeface="Calibri"/>
            </a:endParaRPr>
          </a:p>
        </p:txBody>
      </p:sp>
      <p:sp>
        <p:nvSpPr>
          <p:cNvPr id="75" name="Google Shape;75;p3"/>
          <p:cNvSpPr/>
          <p:nvPr/>
        </p:nvSpPr>
        <p:spPr>
          <a:xfrm>
            <a:off x="502920" y="3977640"/>
            <a:ext cx="3611880" cy="2148840"/>
          </a:xfrm>
          <a:prstGeom prst="roundRect">
            <a:avLst>
              <a:gd fmla="val 2553"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 name="Google Shape;76;p3"/>
          <p:cNvSpPr/>
          <p:nvPr/>
        </p:nvSpPr>
        <p:spPr>
          <a:xfrm>
            <a:off x="758952" y="4215384"/>
            <a:ext cx="548640" cy="54864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refresh_FFFFFF.png" id="77" name="Google Shape;77;p3"/>
          <p:cNvPicPr preferRelativeResize="0"/>
          <p:nvPr/>
        </p:nvPicPr>
        <p:blipFill rotWithShape="1">
          <a:blip r:embed="rId6">
            <a:alphaModFix/>
          </a:blip>
          <a:srcRect b="0" l="0" r="0" t="0"/>
          <a:stretch/>
        </p:blipFill>
        <p:spPr>
          <a:xfrm>
            <a:off x="890626" y="4347058"/>
            <a:ext cx="285293" cy="285293"/>
          </a:xfrm>
          <a:prstGeom prst="rect">
            <a:avLst/>
          </a:prstGeom>
          <a:noFill/>
          <a:ln>
            <a:noFill/>
          </a:ln>
        </p:spPr>
      </p:pic>
      <p:sp>
        <p:nvSpPr>
          <p:cNvPr id="78" name="Google Shape;78;p3"/>
          <p:cNvSpPr/>
          <p:nvPr/>
        </p:nvSpPr>
        <p:spPr>
          <a:xfrm>
            <a:off x="758952" y="4855464"/>
            <a:ext cx="3099816"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50"/>
              <a:buFont typeface="Montserrat"/>
              <a:buNone/>
            </a:pPr>
            <a:r>
              <a:rPr b="1" lang="en-US" sz="1550">
                <a:solidFill>
                  <a:srgbClr val="0A0A0A"/>
                </a:solidFill>
                <a:latin typeface="Montserrat"/>
                <a:ea typeface="Montserrat"/>
                <a:cs typeface="Montserrat"/>
                <a:sym typeface="Montserrat"/>
              </a:rPr>
              <a:t>Adaptability</a:t>
            </a:r>
            <a:endParaRPr sz="1550">
              <a:solidFill>
                <a:schemeClr val="dk1"/>
              </a:solidFill>
              <a:latin typeface="Calibri"/>
              <a:ea typeface="Calibri"/>
              <a:cs typeface="Calibri"/>
              <a:sym typeface="Calibri"/>
            </a:endParaRPr>
          </a:p>
        </p:txBody>
      </p:sp>
      <p:sp>
        <p:nvSpPr>
          <p:cNvPr id="79" name="Google Shape;79;p3"/>
          <p:cNvSpPr/>
          <p:nvPr/>
        </p:nvSpPr>
        <p:spPr>
          <a:xfrm>
            <a:off x="758952" y="5276088"/>
            <a:ext cx="3099816"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E"/>
              </a:buClr>
              <a:buSzPts val="1150"/>
              <a:buFont typeface="Montserrat"/>
              <a:buNone/>
            </a:pPr>
            <a:r>
              <a:rPr lang="en-US" sz="1450">
                <a:solidFill>
                  <a:srgbClr val="6E6E6E"/>
                </a:solidFill>
                <a:latin typeface="Montserrat"/>
                <a:ea typeface="Montserrat"/>
                <a:cs typeface="Montserrat"/>
                <a:sym typeface="Montserrat"/>
              </a:rPr>
              <a:t>Responding to sudden change without starting over</a:t>
            </a:r>
            <a:endParaRPr sz="1450">
              <a:solidFill>
                <a:schemeClr val="dk1"/>
              </a:solidFill>
              <a:latin typeface="Calibri"/>
              <a:ea typeface="Calibri"/>
              <a:cs typeface="Calibri"/>
              <a:sym typeface="Calibri"/>
            </a:endParaRPr>
          </a:p>
        </p:txBody>
      </p:sp>
      <p:sp>
        <p:nvSpPr>
          <p:cNvPr id="80" name="Google Shape;80;p3"/>
          <p:cNvSpPr/>
          <p:nvPr/>
        </p:nvSpPr>
        <p:spPr>
          <a:xfrm>
            <a:off x="4297680" y="3977640"/>
            <a:ext cx="3611880" cy="2148840"/>
          </a:xfrm>
          <a:prstGeom prst="roundRect">
            <a:avLst>
              <a:gd fmla="val 2553"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 name="Google Shape;81;p3"/>
          <p:cNvSpPr/>
          <p:nvPr/>
        </p:nvSpPr>
        <p:spPr>
          <a:xfrm>
            <a:off x="4553712" y="4215384"/>
            <a:ext cx="548640" cy="54864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mic_FFFFFF.png" id="82" name="Google Shape;82;p3"/>
          <p:cNvPicPr preferRelativeResize="0"/>
          <p:nvPr/>
        </p:nvPicPr>
        <p:blipFill rotWithShape="1">
          <a:blip r:embed="rId7">
            <a:alphaModFix/>
          </a:blip>
          <a:srcRect b="0" l="0" r="0" t="0"/>
          <a:stretch/>
        </p:blipFill>
        <p:spPr>
          <a:xfrm>
            <a:off x="4685386" y="4347058"/>
            <a:ext cx="285293" cy="285293"/>
          </a:xfrm>
          <a:prstGeom prst="rect">
            <a:avLst/>
          </a:prstGeom>
          <a:noFill/>
          <a:ln>
            <a:noFill/>
          </a:ln>
        </p:spPr>
      </p:pic>
      <p:sp>
        <p:nvSpPr>
          <p:cNvPr id="83" name="Google Shape;83;p3"/>
          <p:cNvSpPr/>
          <p:nvPr/>
        </p:nvSpPr>
        <p:spPr>
          <a:xfrm>
            <a:off x="4553712" y="4855464"/>
            <a:ext cx="3099816"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50"/>
              <a:buFont typeface="Montserrat"/>
              <a:buNone/>
            </a:pPr>
            <a:r>
              <a:rPr b="1" lang="en-US" sz="1550">
                <a:solidFill>
                  <a:srgbClr val="0A0A0A"/>
                </a:solidFill>
                <a:latin typeface="Montserrat"/>
                <a:ea typeface="Montserrat"/>
                <a:cs typeface="Montserrat"/>
                <a:sym typeface="Montserrat"/>
              </a:rPr>
              <a:t>Pitching with Confidence</a:t>
            </a:r>
            <a:endParaRPr sz="1550">
              <a:solidFill>
                <a:schemeClr val="dk1"/>
              </a:solidFill>
              <a:latin typeface="Calibri"/>
              <a:ea typeface="Calibri"/>
              <a:cs typeface="Calibri"/>
              <a:sym typeface="Calibri"/>
            </a:endParaRPr>
          </a:p>
        </p:txBody>
      </p:sp>
      <p:sp>
        <p:nvSpPr>
          <p:cNvPr id="84" name="Google Shape;84;p3"/>
          <p:cNvSpPr/>
          <p:nvPr/>
        </p:nvSpPr>
        <p:spPr>
          <a:xfrm>
            <a:off x="4553712" y="5276088"/>
            <a:ext cx="3099816"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E"/>
              </a:buClr>
              <a:buSzPts val="1150"/>
              <a:buFont typeface="Montserrat"/>
              <a:buNone/>
            </a:pPr>
            <a:r>
              <a:rPr lang="en-US" sz="1450">
                <a:solidFill>
                  <a:srgbClr val="6E6E6E"/>
                </a:solidFill>
                <a:latin typeface="Montserrat"/>
                <a:ea typeface="Montserrat"/>
                <a:cs typeface="Montserrat"/>
                <a:sym typeface="Montserrat"/>
              </a:rPr>
              <a:t>Communicating an idea clearly, in under 3 minutes</a:t>
            </a:r>
            <a:endParaRPr sz="1450">
              <a:solidFill>
                <a:schemeClr val="dk1"/>
              </a:solidFill>
              <a:latin typeface="Calibri"/>
              <a:ea typeface="Calibri"/>
              <a:cs typeface="Calibri"/>
              <a:sym typeface="Calibri"/>
            </a:endParaRPr>
          </a:p>
        </p:txBody>
      </p:sp>
      <p:sp>
        <p:nvSpPr>
          <p:cNvPr id="85" name="Google Shape;85;p3"/>
          <p:cNvSpPr/>
          <p:nvPr/>
        </p:nvSpPr>
        <p:spPr>
          <a:xfrm>
            <a:off x="8092440" y="3977640"/>
            <a:ext cx="3611880" cy="2148840"/>
          </a:xfrm>
          <a:prstGeom prst="roundRect">
            <a:avLst>
              <a:gd fmla="val 2553"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3"/>
          <p:cNvSpPr/>
          <p:nvPr/>
        </p:nvSpPr>
        <p:spPr>
          <a:xfrm>
            <a:off x="8348472" y="4215384"/>
            <a:ext cx="548640" cy="54864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users_FFFFFF.png" id="87" name="Google Shape;87;p3"/>
          <p:cNvPicPr preferRelativeResize="0"/>
          <p:nvPr/>
        </p:nvPicPr>
        <p:blipFill rotWithShape="1">
          <a:blip r:embed="rId8">
            <a:alphaModFix/>
          </a:blip>
          <a:srcRect b="0" l="0" r="0" t="0"/>
          <a:stretch/>
        </p:blipFill>
        <p:spPr>
          <a:xfrm>
            <a:off x="8480146" y="4347058"/>
            <a:ext cx="285293" cy="285293"/>
          </a:xfrm>
          <a:prstGeom prst="rect">
            <a:avLst/>
          </a:prstGeom>
          <a:noFill/>
          <a:ln>
            <a:noFill/>
          </a:ln>
        </p:spPr>
      </p:pic>
      <p:sp>
        <p:nvSpPr>
          <p:cNvPr id="88" name="Google Shape;88;p3"/>
          <p:cNvSpPr/>
          <p:nvPr/>
        </p:nvSpPr>
        <p:spPr>
          <a:xfrm>
            <a:off x="8348472" y="4855464"/>
            <a:ext cx="3099816"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50"/>
              <a:buFont typeface="Montserrat"/>
              <a:buNone/>
            </a:pPr>
            <a:r>
              <a:rPr b="1" lang="en-US" sz="1550">
                <a:solidFill>
                  <a:srgbClr val="0A0A0A"/>
                </a:solidFill>
                <a:latin typeface="Montserrat"/>
                <a:ea typeface="Montserrat"/>
                <a:cs typeface="Montserrat"/>
                <a:sym typeface="Montserrat"/>
              </a:rPr>
              <a:t>Teamwork</a:t>
            </a:r>
            <a:endParaRPr sz="1550">
              <a:solidFill>
                <a:schemeClr val="dk1"/>
              </a:solidFill>
              <a:latin typeface="Calibri"/>
              <a:ea typeface="Calibri"/>
              <a:cs typeface="Calibri"/>
              <a:sym typeface="Calibri"/>
            </a:endParaRPr>
          </a:p>
        </p:txBody>
      </p:sp>
      <p:sp>
        <p:nvSpPr>
          <p:cNvPr id="89" name="Google Shape;89;p3"/>
          <p:cNvSpPr/>
          <p:nvPr/>
        </p:nvSpPr>
        <p:spPr>
          <a:xfrm>
            <a:off x="8348472" y="5276088"/>
            <a:ext cx="3099816" cy="731520"/>
          </a:xfrm>
          <a:prstGeom prst="rect">
            <a:avLst/>
          </a:prstGeom>
          <a:noFill/>
          <a:ln>
            <a:noFill/>
          </a:ln>
        </p:spPr>
        <p:txBody>
          <a:bodyPr anchorCtr="0" anchor="ctr" bIns="45700" lIns="91425" spcFirstLastPara="1" rIns="91425" wrap="square" tIns="45700">
            <a:noAutofit/>
          </a:bodyPr>
          <a:lstStyle/>
          <a:p>
            <a:pPr indent="0" lvl="0" marL="0" marR="0" rtl="0" algn="l">
              <a:lnSpc>
                <a:spcPct val="125000"/>
              </a:lnSpc>
              <a:spcBef>
                <a:spcPts val="0"/>
              </a:spcBef>
              <a:spcAft>
                <a:spcPts val="0"/>
              </a:spcAft>
              <a:buClr>
                <a:srgbClr val="6E6E6E"/>
              </a:buClr>
              <a:buSzPts val="1150"/>
              <a:buFont typeface="Montserrat"/>
              <a:buNone/>
            </a:pPr>
            <a:r>
              <a:rPr lang="en-US" sz="1450">
                <a:solidFill>
                  <a:srgbClr val="6E6E6E"/>
                </a:solidFill>
                <a:latin typeface="Montserrat"/>
                <a:ea typeface="Montserrat"/>
                <a:cs typeface="Montserrat"/>
                <a:sym typeface="Montserrat"/>
              </a:rPr>
              <a:t>Deciding together, as a group, under a time limit</a:t>
            </a:r>
            <a:endParaRPr sz="1450">
              <a:solidFill>
                <a:schemeClr val="dk1"/>
              </a:solidFill>
              <a:latin typeface="Calibri"/>
              <a:ea typeface="Calibri"/>
              <a:cs typeface="Calibri"/>
              <a:sym typeface="Calibri"/>
            </a:endParaRPr>
          </a:p>
        </p:txBody>
      </p:sp>
      <p:sp>
        <p:nvSpPr>
          <p:cNvPr id="90" name="Google Shape;90;p3"/>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03</a:t>
            </a:r>
            <a:endParaRPr sz="9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5" name="Shape 95"/>
        <p:cNvGrpSpPr/>
        <p:nvPr/>
      </p:nvGrpSpPr>
      <p:grpSpPr>
        <a:xfrm>
          <a:off x="0" y="0"/>
          <a:ext cx="0" cy="0"/>
          <a:chOff x="0" y="0"/>
          <a:chExt cx="0" cy="0"/>
        </a:xfrm>
      </p:grpSpPr>
      <p:sp>
        <p:nvSpPr>
          <p:cNvPr id="96" name="Google Shape;96;p4"/>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QUICK START</a:t>
            </a:r>
            <a:endParaRPr sz="1250">
              <a:solidFill>
                <a:schemeClr val="dk1"/>
              </a:solidFill>
              <a:latin typeface="Calibri"/>
              <a:ea typeface="Calibri"/>
              <a:cs typeface="Calibri"/>
              <a:sym typeface="Calibri"/>
            </a:endParaRPr>
          </a:p>
        </p:txBody>
      </p:sp>
      <p:sp>
        <p:nvSpPr>
          <p:cNvPr id="97" name="Google Shape;97;p4"/>
          <p:cNvSpPr/>
          <p:nvPr/>
        </p:nvSpPr>
        <p:spPr>
          <a:xfrm>
            <a:off x="502920" y="685800"/>
            <a:ext cx="100584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800"/>
              <a:buFont typeface="Montserrat"/>
              <a:buNone/>
            </a:pPr>
            <a:r>
              <a:rPr b="1" lang="en-US" sz="3800">
                <a:solidFill>
                  <a:srgbClr val="0A0A0A"/>
                </a:solidFill>
                <a:latin typeface="Montserrat"/>
                <a:ea typeface="Montserrat"/>
                <a:cs typeface="Montserrat"/>
                <a:sym typeface="Montserrat"/>
              </a:rPr>
              <a:t>Your Mission, at a Glance</a:t>
            </a:r>
            <a:endParaRPr sz="3800">
              <a:solidFill>
                <a:schemeClr val="dk1"/>
              </a:solidFill>
              <a:latin typeface="Calibri"/>
              <a:ea typeface="Calibri"/>
              <a:cs typeface="Calibri"/>
              <a:sym typeface="Calibri"/>
            </a:endParaRPr>
          </a:p>
        </p:txBody>
      </p:sp>
      <p:sp>
        <p:nvSpPr>
          <p:cNvPr id="98" name="Google Shape;98;p4"/>
          <p:cNvSpPr/>
          <p:nvPr/>
        </p:nvSpPr>
        <p:spPr>
          <a:xfrm>
            <a:off x="502920" y="1554480"/>
            <a:ext cx="105156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6E6E6E"/>
              </a:buClr>
              <a:buSzPts val="1550"/>
              <a:buFont typeface="Montserrat"/>
              <a:buNone/>
            </a:pPr>
            <a:r>
              <a:rPr i="1" lang="en-US" sz="1550">
                <a:solidFill>
                  <a:srgbClr val="6E6E6E"/>
                </a:solidFill>
                <a:latin typeface="Montserrat"/>
                <a:ea typeface="Montserrat"/>
                <a:cs typeface="Montserrat"/>
                <a:sym typeface="Montserrat"/>
              </a:rPr>
              <a:t>Imagine, design, and pitch a creative business that solves a problem in your unique town.</a:t>
            </a:r>
            <a:endParaRPr sz="1550">
              <a:solidFill>
                <a:schemeClr val="dk1"/>
              </a:solidFill>
              <a:latin typeface="Calibri"/>
              <a:ea typeface="Calibri"/>
              <a:cs typeface="Calibri"/>
              <a:sym typeface="Calibri"/>
            </a:endParaRPr>
          </a:p>
        </p:txBody>
      </p:sp>
      <p:sp>
        <p:nvSpPr>
          <p:cNvPr id="99" name="Google Shape;99;p4"/>
          <p:cNvSpPr/>
          <p:nvPr/>
        </p:nvSpPr>
        <p:spPr>
          <a:xfrm>
            <a:off x="502920" y="2240280"/>
            <a:ext cx="2468880" cy="3520440"/>
          </a:xfrm>
          <a:prstGeom prst="roundRect">
            <a:avLst>
              <a:gd fmla="val 3333" name="adj"/>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 name="Google Shape;100;p4"/>
          <p:cNvSpPr/>
          <p:nvPr/>
        </p:nvSpPr>
        <p:spPr>
          <a:xfrm>
            <a:off x="1353312" y="2560320"/>
            <a:ext cx="768096" cy="76809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4"/>
          <p:cNvSpPr/>
          <p:nvPr/>
        </p:nvSpPr>
        <p:spPr>
          <a:xfrm>
            <a:off x="1353312" y="2560320"/>
            <a:ext cx="768096" cy="7680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AFBF"/>
              </a:buClr>
              <a:buSzPts val="3000"/>
              <a:buFont typeface="Montserrat"/>
              <a:buNone/>
            </a:pPr>
            <a:r>
              <a:rPr b="1" lang="en-US" sz="3000">
                <a:solidFill>
                  <a:srgbClr val="1BAFBF"/>
                </a:solidFill>
                <a:latin typeface="Montserrat"/>
                <a:ea typeface="Montserrat"/>
                <a:cs typeface="Montserrat"/>
                <a:sym typeface="Montserrat"/>
              </a:rPr>
              <a:t>1</a:t>
            </a:r>
            <a:endParaRPr sz="3000">
              <a:solidFill>
                <a:schemeClr val="dk1"/>
              </a:solidFill>
              <a:latin typeface="Calibri"/>
              <a:ea typeface="Calibri"/>
              <a:cs typeface="Calibri"/>
              <a:sym typeface="Calibri"/>
            </a:endParaRPr>
          </a:p>
        </p:txBody>
      </p:sp>
      <p:sp>
        <p:nvSpPr>
          <p:cNvPr id="102" name="Google Shape;102;p4"/>
          <p:cNvSpPr/>
          <p:nvPr/>
        </p:nvSpPr>
        <p:spPr>
          <a:xfrm>
            <a:off x="502920" y="3538728"/>
            <a:ext cx="2468880" cy="4114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Montserrat"/>
              <a:buNone/>
            </a:pPr>
            <a:r>
              <a:rPr b="1" lang="en-US" sz="1800">
                <a:solidFill>
                  <a:srgbClr val="FFFFFF"/>
                </a:solidFill>
                <a:latin typeface="Montserrat"/>
                <a:ea typeface="Montserrat"/>
                <a:cs typeface="Montserrat"/>
                <a:sym typeface="Montserrat"/>
              </a:rPr>
              <a:t>DRAW</a:t>
            </a:r>
            <a:endParaRPr sz="1800">
              <a:solidFill>
                <a:schemeClr val="dk1"/>
              </a:solidFill>
              <a:latin typeface="Calibri"/>
              <a:ea typeface="Calibri"/>
              <a:cs typeface="Calibri"/>
              <a:sym typeface="Calibri"/>
            </a:endParaRPr>
          </a:p>
        </p:txBody>
      </p:sp>
      <p:sp>
        <p:nvSpPr>
          <p:cNvPr id="103" name="Google Shape;103;p4"/>
          <p:cNvSpPr/>
          <p:nvPr/>
        </p:nvSpPr>
        <p:spPr>
          <a:xfrm>
            <a:off x="731520" y="4069080"/>
            <a:ext cx="2011680" cy="146304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1 </a:t>
            </a:r>
            <a:r>
              <a:rPr lang="en-US" sz="1450">
                <a:solidFill>
                  <a:srgbClr val="FFFFFF"/>
                </a:solidFill>
                <a:latin typeface="Montserrat"/>
                <a:ea typeface="Montserrat"/>
                <a:cs typeface="Montserrat"/>
                <a:sym typeface="Montserrat"/>
              </a:rPr>
              <a:t>Town, </a:t>
            </a:r>
            <a:endParaRPr sz="1450"/>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2 Opportunities,</a:t>
            </a:r>
            <a:endParaRPr sz="1450">
              <a:solidFill>
                <a:schemeClr val="dk1"/>
              </a:solidFill>
              <a:latin typeface="Calibri"/>
              <a:ea typeface="Calibri"/>
              <a:cs typeface="Calibri"/>
              <a:sym typeface="Calibri"/>
            </a:endParaRPr>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1 Bylaw Card</a:t>
            </a:r>
            <a:endParaRPr sz="1450">
              <a:solidFill>
                <a:schemeClr val="dk1"/>
              </a:solidFill>
              <a:latin typeface="Calibri"/>
              <a:ea typeface="Calibri"/>
              <a:cs typeface="Calibri"/>
              <a:sym typeface="Calibri"/>
            </a:endParaRPr>
          </a:p>
        </p:txBody>
      </p:sp>
      <p:sp>
        <p:nvSpPr>
          <p:cNvPr id="104" name="Google Shape;104;p4"/>
          <p:cNvSpPr/>
          <p:nvPr/>
        </p:nvSpPr>
        <p:spPr>
          <a:xfrm>
            <a:off x="2971800" y="3611880"/>
            <a:ext cx="32004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6E6E6E"/>
              </a:buClr>
              <a:buSzPts val="2400"/>
              <a:buFont typeface="Montserrat"/>
              <a:buNone/>
            </a:pPr>
            <a:r>
              <a:rPr b="1" lang="en-US" sz="2400">
                <a:solidFill>
                  <a:srgbClr val="6E6E6E"/>
                </a:solidFill>
                <a:latin typeface="Montserrat"/>
                <a:ea typeface="Montserrat"/>
                <a:cs typeface="Montserrat"/>
                <a:sym typeface="Montserrat"/>
              </a:rPr>
              <a:t>→</a:t>
            </a:r>
            <a:endParaRPr sz="2400">
              <a:solidFill>
                <a:schemeClr val="dk1"/>
              </a:solidFill>
              <a:latin typeface="Calibri"/>
              <a:ea typeface="Calibri"/>
              <a:cs typeface="Calibri"/>
              <a:sym typeface="Calibri"/>
            </a:endParaRPr>
          </a:p>
        </p:txBody>
      </p:sp>
      <p:sp>
        <p:nvSpPr>
          <p:cNvPr id="105" name="Google Shape;105;p4"/>
          <p:cNvSpPr/>
          <p:nvPr/>
        </p:nvSpPr>
        <p:spPr>
          <a:xfrm>
            <a:off x="3291840" y="2240280"/>
            <a:ext cx="2468880" cy="3520440"/>
          </a:xfrm>
          <a:prstGeom prst="roundRect">
            <a:avLst>
              <a:gd fmla="val 3333" name="adj"/>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 name="Google Shape;106;p4"/>
          <p:cNvSpPr/>
          <p:nvPr/>
        </p:nvSpPr>
        <p:spPr>
          <a:xfrm>
            <a:off x="4142232" y="2560320"/>
            <a:ext cx="768096" cy="76809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 name="Google Shape;107;p4"/>
          <p:cNvSpPr/>
          <p:nvPr/>
        </p:nvSpPr>
        <p:spPr>
          <a:xfrm>
            <a:off x="4142232" y="2560320"/>
            <a:ext cx="768096" cy="7680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A0A0A"/>
              </a:buClr>
              <a:buSzPts val="3000"/>
              <a:buFont typeface="Montserrat"/>
              <a:buNone/>
            </a:pPr>
            <a:r>
              <a:rPr b="1" lang="en-US" sz="3000">
                <a:solidFill>
                  <a:srgbClr val="0A0A0A"/>
                </a:solidFill>
                <a:latin typeface="Montserrat"/>
                <a:ea typeface="Montserrat"/>
                <a:cs typeface="Montserrat"/>
                <a:sym typeface="Montserrat"/>
              </a:rPr>
              <a:t>2</a:t>
            </a:r>
            <a:endParaRPr sz="3000">
              <a:solidFill>
                <a:schemeClr val="dk1"/>
              </a:solidFill>
              <a:latin typeface="Calibri"/>
              <a:ea typeface="Calibri"/>
              <a:cs typeface="Calibri"/>
              <a:sym typeface="Calibri"/>
            </a:endParaRPr>
          </a:p>
        </p:txBody>
      </p:sp>
      <p:sp>
        <p:nvSpPr>
          <p:cNvPr id="108" name="Google Shape;108;p4"/>
          <p:cNvSpPr/>
          <p:nvPr/>
        </p:nvSpPr>
        <p:spPr>
          <a:xfrm>
            <a:off x="3291840" y="3538728"/>
            <a:ext cx="2468880" cy="4114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Montserrat"/>
              <a:buNone/>
            </a:pPr>
            <a:r>
              <a:rPr b="1" lang="en-US" sz="1800">
                <a:solidFill>
                  <a:srgbClr val="FFFFFF"/>
                </a:solidFill>
                <a:latin typeface="Montserrat"/>
                <a:ea typeface="Montserrat"/>
                <a:cs typeface="Montserrat"/>
                <a:sym typeface="Montserrat"/>
              </a:rPr>
              <a:t>BUILD</a:t>
            </a:r>
            <a:endParaRPr sz="1800">
              <a:solidFill>
                <a:schemeClr val="dk1"/>
              </a:solidFill>
              <a:latin typeface="Calibri"/>
              <a:ea typeface="Calibri"/>
              <a:cs typeface="Calibri"/>
              <a:sym typeface="Calibri"/>
            </a:endParaRPr>
          </a:p>
        </p:txBody>
      </p:sp>
      <p:sp>
        <p:nvSpPr>
          <p:cNvPr id="109" name="Google Shape;109;p4"/>
          <p:cNvSpPr/>
          <p:nvPr/>
        </p:nvSpPr>
        <p:spPr>
          <a:xfrm>
            <a:off x="3520440" y="4069080"/>
            <a:ext cx="2011680" cy="146304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Name, </a:t>
            </a:r>
            <a:endParaRPr sz="1600"/>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slogan, </a:t>
            </a:r>
            <a:endParaRPr sz="1600"/>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problem,</a:t>
            </a:r>
            <a:endParaRPr sz="1450">
              <a:solidFill>
                <a:schemeClr val="dk1"/>
              </a:solidFill>
              <a:latin typeface="Calibri"/>
              <a:ea typeface="Calibri"/>
              <a:cs typeface="Calibri"/>
              <a:sym typeface="Calibri"/>
            </a:endParaRPr>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solution, </a:t>
            </a:r>
            <a:endParaRPr sz="1600"/>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business model</a:t>
            </a:r>
            <a:endParaRPr sz="1450">
              <a:solidFill>
                <a:schemeClr val="dk1"/>
              </a:solidFill>
              <a:latin typeface="Calibri"/>
              <a:ea typeface="Calibri"/>
              <a:cs typeface="Calibri"/>
              <a:sym typeface="Calibri"/>
            </a:endParaRPr>
          </a:p>
        </p:txBody>
      </p:sp>
      <p:sp>
        <p:nvSpPr>
          <p:cNvPr id="110" name="Google Shape;110;p4"/>
          <p:cNvSpPr/>
          <p:nvPr/>
        </p:nvSpPr>
        <p:spPr>
          <a:xfrm>
            <a:off x="5760720" y="3611880"/>
            <a:ext cx="32004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6E6E6E"/>
              </a:buClr>
              <a:buSzPts val="2400"/>
              <a:buFont typeface="Montserrat"/>
              <a:buNone/>
            </a:pPr>
            <a:r>
              <a:rPr b="1" lang="en-US" sz="2400">
                <a:solidFill>
                  <a:srgbClr val="6E6E6E"/>
                </a:solidFill>
                <a:latin typeface="Montserrat"/>
                <a:ea typeface="Montserrat"/>
                <a:cs typeface="Montserrat"/>
                <a:sym typeface="Montserrat"/>
              </a:rPr>
              <a:t>→</a:t>
            </a:r>
            <a:endParaRPr sz="2400">
              <a:solidFill>
                <a:schemeClr val="dk1"/>
              </a:solidFill>
              <a:latin typeface="Calibri"/>
              <a:ea typeface="Calibri"/>
              <a:cs typeface="Calibri"/>
              <a:sym typeface="Calibri"/>
            </a:endParaRPr>
          </a:p>
        </p:txBody>
      </p:sp>
      <p:sp>
        <p:nvSpPr>
          <p:cNvPr id="111" name="Google Shape;111;p4"/>
          <p:cNvSpPr/>
          <p:nvPr/>
        </p:nvSpPr>
        <p:spPr>
          <a:xfrm>
            <a:off x="6080760" y="2240280"/>
            <a:ext cx="2468880" cy="3520440"/>
          </a:xfrm>
          <a:prstGeom prst="roundRect">
            <a:avLst>
              <a:gd fmla="val 3333" name="adj"/>
            </a:avLst>
          </a:prstGeom>
          <a:solidFill>
            <a:srgbClr val="D745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4"/>
          <p:cNvSpPr/>
          <p:nvPr/>
        </p:nvSpPr>
        <p:spPr>
          <a:xfrm>
            <a:off x="6931152" y="2560320"/>
            <a:ext cx="768096" cy="76809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4"/>
          <p:cNvSpPr/>
          <p:nvPr/>
        </p:nvSpPr>
        <p:spPr>
          <a:xfrm>
            <a:off x="6931152" y="2560320"/>
            <a:ext cx="768096" cy="7680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9B59B6"/>
              </a:buClr>
              <a:buSzPts val="3000"/>
              <a:buFont typeface="Montserrat"/>
              <a:buNone/>
            </a:pPr>
            <a:r>
              <a:rPr b="1" lang="en-US" sz="3000">
                <a:solidFill>
                  <a:srgbClr val="9B59B6"/>
                </a:solidFill>
                <a:latin typeface="Montserrat"/>
                <a:ea typeface="Montserrat"/>
                <a:cs typeface="Montserrat"/>
                <a:sym typeface="Montserrat"/>
              </a:rPr>
              <a:t>3</a:t>
            </a:r>
            <a:endParaRPr sz="3000">
              <a:solidFill>
                <a:schemeClr val="dk1"/>
              </a:solidFill>
              <a:latin typeface="Calibri"/>
              <a:ea typeface="Calibri"/>
              <a:cs typeface="Calibri"/>
              <a:sym typeface="Calibri"/>
            </a:endParaRPr>
          </a:p>
        </p:txBody>
      </p:sp>
      <p:sp>
        <p:nvSpPr>
          <p:cNvPr id="114" name="Google Shape;114;p4"/>
          <p:cNvSpPr/>
          <p:nvPr/>
        </p:nvSpPr>
        <p:spPr>
          <a:xfrm>
            <a:off x="6080760" y="3538728"/>
            <a:ext cx="2468880" cy="4114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Montserrat"/>
              <a:buNone/>
            </a:pPr>
            <a:r>
              <a:rPr b="1" lang="en-US" sz="1800">
                <a:solidFill>
                  <a:srgbClr val="FFFFFF"/>
                </a:solidFill>
                <a:latin typeface="Montserrat"/>
                <a:ea typeface="Montserrat"/>
                <a:cs typeface="Montserrat"/>
                <a:sym typeface="Montserrat"/>
              </a:rPr>
              <a:t>ADAPT</a:t>
            </a:r>
            <a:endParaRPr sz="1800">
              <a:solidFill>
                <a:schemeClr val="dk1"/>
              </a:solidFill>
              <a:latin typeface="Calibri"/>
              <a:ea typeface="Calibri"/>
              <a:cs typeface="Calibri"/>
              <a:sym typeface="Calibri"/>
            </a:endParaRPr>
          </a:p>
        </p:txBody>
      </p:sp>
      <p:sp>
        <p:nvSpPr>
          <p:cNvPr id="115" name="Google Shape;115;p4"/>
          <p:cNvSpPr/>
          <p:nvPr/>
        </p:nvSpPr>
        <p:spPr>
          <a:xfrm>
            <a:off x="6309360" y="4069080"/>
            <a:ext cx="2011680" cy="146304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Draw a Wildcard mid-build</a:t>
            </a:r>
            <a:endParaRPr sz="1450">
              <a:solidFill>
                <a:schemeClr val="dk1"/>
              </a:solidFill>
              <a:latin typeface="Calibri"/>
              <a:ea typeface="Calibri"/>
              <a:cs typeface="Calibri"/>
              <a:sym typeface="Calibri"/>
            </a:endParaRPr>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and pivot your idea</a:t>
            </a:r>
            <a:endParaRPr sz="1450">
              <a:solidFill>
                <a:schemeClr val="dk1"/>
              </a:solidFill>
              <a:latin typeface="Calibri"/>
              <a:ea typeface="Calibri"/>
              <a:cs typeface="Calibri"/>
              <a:sym typeface="Calibri"/>
            </a:endParaRPr>
          </a:p>
        </p:txBody>
      </p:sp>
      <p:sp>
        <p:nvSpPr>
          <p:cNvPr id="116" name="Google Shape;116;p4"/>
          <p:cNvSpPr/>
          <p:nvPr/>
        </p:nvSpPr>
        <p:spPr>
          <a:xfrm>
            <a:off x="8549640" y="3611880"/>
            <a:ext cx="32004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6E6E6E"/>
              </a:buClr>
              <a:buSzPts val="2400"/>
              <a:buFont typeface="Montserrat"/>
              <a:buNone/>
            </a:pPr>
            <a:r>
              <a:rPr b="1" lang="en-US" sz="2400">
                <a:solidFill>
                  <a:srgbClr val="6E6E6E"/>
                </a:solidFill>
                <a:latin typeface="Montserrat"/>
                <a:ea typeface="Montserrat"/>
                <a:cs typeface="Montserrat"/>
                <a:sym typeface="Montserrat"/>
              </a:rPr>
              <a:t>→</a:t>
            </a:r>
            <a:endParaRPr sz="2400">
              <a:solidFill>
                <a:schemeClr val="dk1"/>
              </a:solidFill>
              <a:latin typeface="Calibri"/>
              <a:ea typeface="Calibri"/>
              <a:cs typeface="Calibri"/>
              <a:sym typeface="Calibri"/>
            </a:endParaRPr>
          </a:p>
        </p:txBody>
      </p:sp>
      <p:sp>
        <p:nvSpPr>
          <p:cNvPr id="117" name="Google Shape;117;p4"/>
          <p:cNvSpPr/>
          <p:nvPr/>
        </p:nvSpPr>
        <p:spPr>
          <a:xfrm>
            <a:off x="8869680" y="2240280"/>
            <a:ext cx="2468880" cy="3520440"/>
          </a:xfrm>
          <a:prstGeom prst="roundRect">
            <a:avLst>
              <a:gd fmla="val 3333" name="adj"/>
            </a:avLst>
          </a:prstGeom>
          <a:solidFill>
            <a:srgbClr val="9B59B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4"/>
          <p:cNvSpPr/>
          <p:nvPr/>
        </p:nvSpPr>
        <p:spPr>
          <a:xfrm>
            <a:off x="9720072" y="2560320"/>
            <a:ext cx="768096" cy="76809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 name="Google Shape;119;p4"/>
          <p:cNvSpPr/>
          <p:nvPr/>
        </p:nvSpPr>
        <p:spPr>
          <a:xfrm>
            <a:off x="9720072" y="2560320"/>
            <a:ext cx="768096" cy="76809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A0A0A"/>
              </a:buClr>
              <a:buSzPts val="3000"/>
              <a:buFont typeface="Montserrat"/>
              <a:buNone/>
            </a:pPr>
            <a:r>
              <a:rPr b="1" lang="en-US" sz="3000">
                <a:solidFill>
                  <a:srgbClr val="0A0A0A"/>
                </a:solidFill>
                <a:latin typeface="Montserrat"/>
                <a:ea typeface="Montserrat"/>
                <a:cs typeface="Montserrat"/>
                <a:sym typeface="Montserrat"/>
              </a:rPr>
              <a:t>4</a:t>
            </a:r>
            <a:endParaRPr sz="3000">
              <a:solidFill>
                <a:schemeClr val="dk1"/>
              </a:solidFill>
              <a:latin typeface="Calibri"/>
              <a:ea typeface="Calibri"/>
              <a:cs typeface="Calibri"/>
              <a:sym typeface="Calibri"/>
            </a:endParaRPr>
          </a:p>
        </p:txBody>
      </p:sp>
      <p:sp>
        <p:nvSpPr>
          <p:cNvPr id="120" name="Google Shape;120;p4"/>
          <p:cNvSpPr/>
          <p:nvPr/>
        </p:nvSpPr>
        <p:spPr>
          <a:xfrm>
            <a:off x="8869680" y="3538728"/>
            <a:ext cx="2468880" cy="4114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Montserrat"/>
              <a:buNone/>
            </a:pPr>
            <a:r>
              <a:rPr b="1" lang="en-US" sz="1800">
                <a:solidFill>
                  <a:srgbClr val="FFFFFF"/>
                </a:solidFill>
                <a:latin typeface="Montserrat"/>
                <a:ea typeface="Montserrat"/>
                <a:cs typeface="Montserrat"/>
                <a:sym typeface="Montserrat"/>
              </a:rPr>
              <a:t>SHARE</a:t>
            </a:r>
            <a:endParaRPr sz="1800">
              <a:solidFill>
                <a:schemeClr val="dk1"/>
              </a:solidFill>
              <a:latin typeface="Calibri"/>
              <a:ea typeface="Calibri"/>
              <a:cs typeface="Calibri"/>
              <a:sym typeface="Calibri"/>
            </a:endParaRPr>
          </a:p>
        </p:txBody>
      </p:sp>
      <p:sp>
        <p:nvSpPr>
          <p:cNvPr id="121" name="Google Shape;121;p4"/>
          <p:cNvSpPr/>
          <p:nvPr/>
        </p:nvSpPr>
        <p:spPr>
          <a:xfrm>
            <a:off x="9098280" y="4069080"/>
            <a:ext cx="2011680" cy="146304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Pitch your new idea</a:t>
            </a:r>
            <a:endParaRPr sz="1450">
              <a:solidFill>
                <a:schemeClr val="dk1"/>
              </a:solidFill>
              <a:latin typeface="Calibri"/>
              <a:ea typeface="Calibri"/>
              <a:cs typeface="Calibri"/>
              <a:sym typeface="Calibri"/>
            </a:endParaRPr>
          </a:p>
          <a:p>
            <a:pPr indent="0" lvl="0" marL="0" marR="0" rtl="0" algn="ctr">
              <a:lnSpc>
                <a:spcPct val="130000"/>
              </a:lnSpc>
              <a:spcBef>
                <a:spcPts val="0"/>
              </a:spcBef>
              <a:spcAft>
                <a:spcPts val="0"/>
              </a:spcAft>
              <a:buClr>
                <a:srgbClr val="FFFFFF"/>
              </a:buClr>
              <a:buSzPts val="1250"/>
              <a:buFont typeface="Montserrat"/>
              <a:buNone/>
            </a:pPr>
            <a:r>
              <a:rPr lang="en-US" sz="1450">
                <a:solidFill>
                  <a:srgbClr val="FFFFFF"/>
                </a:solidFill>
                <a:latin typeface="Montserrat"/>
                <a:ea typeface="Montserrat"/>
                <a:cs typeface="Montserrat"/>
                <a:sym typeface="Montserrat"/>
              </a:rPr>
              <a:t>to the room</a:t>
            </a:r>
            <a:endParaRPr sz="1450">
              <a:solidFill>
                <a:schemeClr val="dk1"/>
              </a:solidFill>
              <a:latin typeface="Calibri"/>
              <a:ea typeface="Calibri"/>
              <a:cs typeface="Calibri"/>
              <a:sym typeface="Calibri"/>
            </a:endParaRPr>
          </a:p>
        </p:txBody>
      </p:sp>
      <p:sp>
        <p:nvSpPr>
          <p:cNvPr id="122" name="Google Shape;122;p4"/>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04</a:t>
            </a:r>
            <a:endParaRPr sz="9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7" name="Shape 127"/>
        <p:cNvGrpSpPr/>
        <p:nvPr/>
      </p:nvGrpSpPr>
      <p:grpSpPr>
        <a:xfrm>
          <a:off x="0" y="0"/>
          <a:ext cx="0" cy="0"/>
          <a:chOff x="0" y="0"/>
          <a:chExt cx="0" cy="0"/>
        </a:xfrm>
      </p:grpSpPr>
      <p:sp>
        <p:nvSpPr>
          <p:cNvPr id="128" name="Google Shape;128;p5"/>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THE GOAL</a:t>
            </a:r>
            <a:endParaRPr sz="1250">
              <a:solidFill>
                <a:schemeClr val="dk1"/>
              </a:solidFill>
              <a:latin typeface="Calibri"/>
              <a:ea typeface="Calibri"/>
              <a:cs typeface="Calibri"/>
              <a:sym typeface="Calibri"/>
            </a:endParaRPr>
          </a:p>
        </p:txBody>
      </p:sp>
      <p:sp>
        <p:nvSpPr>
          <p:cNvPr id="129" name="Google Shape;129;p5"/>
          <p:cNvSpPr/>
          <p:nvPr/>
        </p:nvSpPr>
        <p:spPr>
          <a:xfrm>
            <a:off x="502920" y="685800"/>
            <a:ext cx="86868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800"/>
              <a:buFont typeface="Montserrat"/>
              <a:buNone/>
            </a:pPr>
            <a:r>
              <a:rPr b="1" lang="en-US" sz="3800">
                <a:solidFill>
                  <a:srgbClr val="0A0A0A"/>
                </a:solidFill>
                <a:latin typeface="Montserrat"/>
                <a:ea typeface="Montserrat"/>
                <a:cs typeface="Montserrat"/>
                <a:sym typeface="Montserrat"/>
              </a:rPr>
              <a:t>The Objective</a:t>
            </a:r>
            <a:endParaRPr sz="3800">
              <a:solidFill>
                <a:schemeClr val="dk1"/>
              </a:solidFill>
              <a:latin typeface="Calibri"/>
              <a:ea typeface="Calibri"/>
              <a:cs typeface="Calibri"/>
              <a:sym typeface="Calibri"/>
            </a:endParaRPr>
          </a:p>
        </p:txBody>
      </p:sp>
      <p:sp>
        <p:nvSpPr>
          <p:cNvPr id="130" name="Google Shape;130;p5"/>
          <p:cNvSpPr/>
          <p:nvPr/>
        </p:nvSpPr>
        <p:spPr>
          <a:xfrm>
            <a:off x="502920" y="1600200"/>
            <a:ext cx="8229600" cy="41148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0A0A0A"/>
              </a:buClr>
              <a:buSzPts val="1700"/>
              <a:buFont typeface="Montserrat"/>
              <a:buNone/>
            </a:pPr>
            <a:r>
              <a:rPr b="1" lang="en-US" sz="1700">
                <a:solidFill>
                  <a:srgbClr val="0A0A0A"/>
                </a:solidFill>
                <a:latin typeface="Montserrat"/>
                <a:ea typeface="Montserrat"/>
                <a:cs typeface="Montserrat"/>
                <a:sym typeface="Montserrat"/>
              </a:rPr>
              <a:t>Work with your team to create a solution that:</a:t>
            </a:r>
            <a:endParaRPr sz="1700">
              <a:solidFill>
                <a:schemeClr val="dk1"/>
              </a:solidFill>
              <a:latin typeface="Calibri"/>
              <a:ea typeface="Calibri"/>
              <a:cs typeface="Calibri"/>
              <a:sym typeface="Calibri"/>
            </a:endParaRPr>
          </a:p>
        </p:txBody>
      </p:sp>
      <p:sp>
        <p:nvSpPr>
          <p:cNvPr id="131" name="Google Shape;131;p5"/>
          <p:cNvSpPr/>
          <p:nvPr/>
        </p:nvSpPr>
        <p:spPr>
          <a:xfrm>
            <a:off x="502920" y="2148840"/>
            <a:ext cx="438912" cy="438912"/>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132" name="Google Shape;132;p5"/>
          <p:cNvPicPr preferRelativeResize="0"/>
          <p:nvPr/>
        </p:nvPicPr>
        <p:blipFill rotWithShape="1">
          <a:blip r:embed="rId3">
            <a:alphaModFix/>
          </a:blip>
          <a:srcRect b="0" l="0" r="0" t="0"/>
          <a:stretch/>
        </p:blipFill>
        <p:spPr>
          <a:xfrm>
            <a:off x="601675" y="2247595"/>
            <a:ext cx="241402" cy="241402"/>
          </a:xfrm>
          <a:prstGeom prst="rect">
            <a:avLst/>
          </a:prstGeom>
          <a:noFill/>
          <a:ln>
            <a:noFill/>
          </a:ln>
        </p:spPr>
      </p:pic>
      <p:sp>
        <p:nvSpPr>
          <p:cNvPr id="133" name="Google Shape;133;p5"/>
          <p:cNvSpPr/>
          <p:nvPr/>
        </p:nvSpPr>
        <p:spPr>
          <a:xfrm>
            <a:off x="1097280" y="2148840"/>
            <a:ext cx="7772400"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700"/>
              <a:buFont typeface="Montserrat"/>
              <a:buNone/>
            </a:pPr>
            <a:r>
              <a:rPr lang="en-US" sz="1700">
                <a:solidFill>
                  <a:srgbClr val="1A1A1A"/>
                </a:solidFill>
                <a:latin typeface="Montserrat"/>
                <a:ea typeface="Montserrat"/>
                <a:cs typeface="Montserrat"/>
                <a:sym typeface="Montserrat"/>
              </a:rPr>
              <a:t>Fits your </a:t>
            </a:r>
            <a:r>
              <a:rPr b="1" lang="en-US" sz="1700">
                <a:solidFill>
                  <a:srgbClr val="1BAFBF"/>
                </a:solidFill>
                <a:latin typeface="Montserrat"/>
                <a:ea typeface="Montserrat"/>
                <a:cs typeface="Montserrat"/>
                <a:sym typeface="Montserrat"/>
              </a:rPr>
              <a:t>T</a:t>
            </a:r>
            <a:r>
              <a:rPr b="1" lang="en-US" sz="1700">
                <a:solidFill>
                  <a:srgbClr val="1BAFBF"/>
                </a:solidFill>
                <a:latin typeface="Montserrat"/>
                <a:ea typeface="Montserrat"/>
                <a:cs typeface="Montserrat"/>
                <a:sym typeface="Montserrat"/>
              </a:rPr>
              <a:t>own</a:t>
            </a:r>
            <a:endParaRPr sz="1700">
              <a:solidFill>
                <a:schemeClr val="dk1"/>
              </a:solidFill>
              <a:latin typeface="Calibri"/>
              <a:ea typeface="Calibri"/>
              <a:cs typeface="Calibri"/>
              <a:sym typeface="Calibri"/>
            </a:endParaRPr>
          </a:p>
        </p:txBody>
      </p:sp>
      <p:sp>
        <p:nvSpPr>
          <p:cNvPr id="134" name="Google Shape;134;p5"/>
          <p:cNvSpPr/>
          <p:nvPr/>
        </p:nvSpPr>
        <p:spPr>
          <a:xfrm>
            <a:off x="502920" y="2770632"/>
            <a:ext cx="438912" cy="438912"/>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135" name="Google Shape;135;p5"/>
          <p:cNvPicPr preferRelativeResize="0"/>
          <p:nvPr/>
        </p:nvPicPr>
        <p:blipFill rotWithShape="1">
          <a:blip r:embed="rId3">
            <a:alphaModFix/>
          </a:blip>
          <a:srcRect b="0" l="0" r="0" t="0"/>
          <a:stretch/>
        </p:blipFill>
        <p:spPr>
          <a:xfrm>
            <a:off x="601675" y="2869387"/>
            <a:ext cx="241402" cy="241402"/>
          </a:xfrm>
          <a:prstGeom prst="rect">
            <a:avLst/>
          </a:prstGeom>
          <a:noFill/>
          <a:ln>
            <a:noFill/>
          </a:ln>
        </p:spPr>
      </p:pic>
      <p:sp>
        <p:nvSpPr>
          <p:cNvPr id="136" name="Google Shape;136;p5"/>
          <p:cNvSpPr/>
          <p:nvPr/>
        </p:nvSpPr>
        <p:spPr>
          <a:xfrm>
            <a:off x="1097280" y="2770632"/>
            <a:ext cx="7772400"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700"/>
              <a:buFont typeface="Montserrat"/>
              <a:buNone/>
            </a:pPr>
            <a:r>
              <a:rPr lang="en-US" sz="1700">
                <a:solidFill>
                  <a:srgbClr val="1A1A1A"/>
                </a:solidFill>
                <a:latin typeface="Montserrat"/>
                <a:ea typeface="Montserrat"/>
                <a:cs typeface="Montserrat"/>
                <a:sym typeface="Montserrat"/>
              </a:rPr>
              <a:t>Works within the town's </a:t>
            </a:r>
            <a:r>
              <a:rPr b="1" lang="en-US" sz="1700">
                <a:solidFill>
                  <a:srgbClr val="1BAFBF"/>
                </a:solidFill>
                <a:latin typeface="Montserrat"/>
                <a:ea typeface="Montserrat"/>
                <a:cs typeface="Montserrat"/>
                <a:sym typeface="Montserrat"/>
              </a:rPr>
              <a:t>quirks</a:t>
            </a:r>
            <a:endParaRPr sz="1700">
              <a:solidFill>
                <a:schemeClr val="dk1"/>
              </a:solidFill>
              <a:latin typeface="Calibri"/>
              <a:ea typeface="Calibri"/>
              <a:cs typeface="Calibri"/>
              <a:sym typeface="Calibri"/>
            </a:endParaRPr>
          </a:p>
        </p:txBody>
      </p:sp>
      <p:sp>
        <p:nvSpPr>
          <p:cNvPr id="137" name="Google Shape;137;p5"/>
          <p:cNvSpPr/>
          <p:nvPr/>
        </p:nvSpPr>
        <p:spPr>
          <a:xfrm>
            <a:off x="502920" y="3392424"/>
            <a:ext cx="438912" cy="438912"/>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138" name="Google Shape;138;p5"/>
          <p:cNvPicPr preferRelativeResize="0"/>
          <p:nvPr/>
        </p:nvPicPr>
        <p:blipFill rotWithShape="1">
          <a:blip r:embed="rId3">
            <a:alphaModFix/>
          </a:blip>
          <a:srcRect b="0" l="0" r="0" t="0"/>
          <a:stretch/>
        </p:blipFill>
        <p:spPr>
          <a:xfrm>
            <a:off x="601675" y="3491179"/>
            <a:ext cx="241402" cy="241402"/>
          </a:xfrm>
          <a:prstGeom prst="rect">
            <a:avLst/>
          </a:prstGeom>
          <a:noFill/>
          <a:ln>
            <a:noFill/>
          </a:ln>
        </p:spPr>
      </p:pic>
      <p:sp>
        <p:nvSpPr>
          <p:cNvPr id="139" name="Google Shape;139;p5"/>
          <p:cNvSpPr/>
          <p:nvPr/>
        </p:nvSpPr>
        <p:spPr>
          <a:xfrm>
            <a:off x="1097280" y="3392424"/>
            <a:ext cx="7772400"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700"/>
              <a:buFont typeface="Montserrat"/>
              <a:buNone/>
            </a:pPr>
            <a:r>
              <a:rPr lang="en-US" sz="1700">
                <a:solidFill>
                  <a:srgbClr val="1A1A1A"/>
                </a:solidFill>
                <a:latin typeface="Montserrat"/>
                <a:ea typeface="Montserrat"/>
                <a:cs typeface="Montserrat"/>
                <a:sym typeface="Montserrat"/>
              </a:rPr>
              <a:t>Follows any </a:t>
            </a:r>
            <a:r>
              <a:rPr b="1" lang="en-US" sz="1700">
                <a:solidFill>
                  <a:srgbClr val="D74550"/>
                </a:solidFill>
                <a:latin typeface="Montserrat"/>
                <a:ea typeface="Montserrat"/>
                <a:cs typeface="Montserrat"/>
                <a:sym typeface="Montserrat"/>
              </a:rPr>
              <a:t>Bylaws</a:t>
            </a:r>
            <a:r>
              <a:rPr lang="en-US" sz="1700">
                <a:solidFill>
                  <a:srgbClr val="1A1A1A"/>
                </a:solidFill>
                <a:latin typeface="Montserrat"/>
                <a:ea typeface="Montserrat"/>
                <a:cs typeface="Montserrat"/>
                <a:sym typeface="Montserrat"/>
              </a:rPr>
              <a:t> in play</a:t>
            </a:r>
            <a:endParaRPr sz="1700">
              <a:solidFill>
                <a:schemeClr val="dk1"/>
              </a:solidFill>
              <a:latin typeface="Calibri"/>
              <a:ea typeface="Calibri"/>
              <a:cs typeface="Calibri"/>
              <a:sym typeface="Calibri"/>
            </a:endParaRPr>
          </a:p>
        </p:txBody>
      </p:sp>
      <p:sp>
        <p:nvSpPr>
          <p:cNvPr id="140" name="Google Shape;140;p5"/>
          <p:cNvSpPr/>
          <p:nvPr/>
        </p:nvSpPr>
        <p:spPr>
          <a:xfrm>
            <a:off x="502920" y="4014216"/>
            <a:ext cx="438912" cy="438912"/>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141" name="Google Shape;141;p5"/>
          <p:cNvPicPr preferRelativeResize="0"/>
          <p:nvPr/>
        </p:nvPicPr>
        <p:blipFill rotWithShape="1">
          <a:blip r:embed="rId3">
            <a:alphaModFix/>
          </a:blip>
          <a:srcRect b="0" l="0" r="0" t="0"/>
          <a:stretch/>
        </p:blipFill>
        <p:spPr>
          <a:xfrm>
            <a:off x="601675" y="4112971"/>
            <a:ext cx="241402" cy="241402"/>
          </a:xfrm>
          <a:prstGeom prst="rect">
            <a:avLst/>
          </a:prstGeom>
          <a:noFill/>
          <a:ln>
            <a:noFill/>
          </a:ln>
        </p:spPr>
      </p:pic>
      <p:sp>
        <p:nvSpPr>
          <p:cNvPr id="142" name="Google Shape;142;p5"/>
          <p:cNvSpPr/>
          <p:nvPr/>
        </p:nvSpPr>
        <p:spPr>
          <a:xfrm>
            <a:off x="1097280" y="4014216"/>
            <a:ext cx="7772400" cy="43891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700"/>
              <a:buFont typeface="Montserrat"/>
              <a:buNone/>
            </a:pPr>
            <a:r>
              <a:rPr lang="en-US" sz="1700">
                <a:solidFill>
                  <a:srgbClr val="1A1A1A"/>
                </a:solidFill>
                <a:latin typeface="Montserrat"/>
                <a:ea typeface="Montserrat"/>
                <a:cs typeface="Montserrat"/>
                <a:sym typeface="Montserrat"/>
              </a:rPr>
              <a:t>Adapts to unexpected </a:t>
            </a:r>
            <a:r>
              <a:rPr b="1" lang="en-US" sz="1700">
                <a:solidFill>
                  <a:srgbClr val="9B59B6"/>
                </a:solidFill>
                <a:latin typeface="Montserrat"/>
                <a:ea typeface="Montserrat"/>
                <a:cs typeface="Montserrat"/>
                <a:sym typeface="Montserrat"/>
              </a:rPr>
              <a:t>Wildcards</a:t>
            </a:r>
            <a:endParaRPr sz="1700">
              <a:solidFill>
                <a:schemeClr val="dk1"/>
              </a:solidFill>
              <a:latin typeface="Calibri"/>
              <a:ea typeface="Calibri"/>
              <a:cs typeface="Calibri"/>
              <a:sym typeface="Calibri"/>
            </a:endParaRPr>
          </a:p>
        </p:txBody>
      </p:sp>
      <p:sp>
        <p:nvSpPr>
          <p:cNvPr id="143" name="Google Shape;143;p5"/>
          <p:cNvSpPr/>
          <p:nvPr/>
        </p:nvSpPr>
        <p:spPr>
          <a:xfrm>
            <a:off x="502920" y="4864608"/>
            <a:ext cx="11185855" cy="777240"/>
          </a:xfrm>
          <a:prstGeom prst="roundRect">
            <a:avLst>
              <a:gd fmla="val 14118" name="adj"/>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 name="Google Shape;144;p5"/>
          <p:cNvSpPr/>
          <p:nvPr/>
        </p:nvSpPr>
        <p:spPr>
          <a:xfrm>
            <a:off x="822960" y="4864608"/>
            <a:ext cx="10545775"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550"/>
              <a:buFont typeface="Montserrat"/>
              <a:buNone/>
            </a:pPr>
            <a:r>
              <a:rPr b="1" lang="en-US" sz="1550">
                <a:solidFill>
                  <a:srgbClr val="FFFFFF"/>
                </a:solidFill>
                <a:latin typeface="Montserrat"/>
                <a:ea typeface="Montserrat"/>
                <a:cs typeface="Montserrat"/>
                <a:sym typeface="Montserrat"/>
              </a:rPr>
              <a:t>At the end of the game, every team presents its solution to the group.</a:t>
            </a:r>
            <a:endParaRPr sz="1550">
              <a:solidFill>
                <a:schemeClr val="dk1"/>
              </a:solidFill>
              <a:latin typeface="Calibri"/>
              <a:ea typeface="Calibri"/>
              <a:cs typeface="Calibri"/>
              <a:sym typeface="Calibri"/>
            </a:endParaRPr>
          </a:p>
        </p:txBody>
      </p:sp>
      <p:sp>
        <p:nvSpPr>
          <p:cNvPr id="145" name="Google Shape;145;p5"/>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05</a:t>
            </a:r>
            <a:endParaRPr sz="9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0" name="Shape 150"/>
        <p:cNvGrpSpPr/>
        <p:nvPr/>
      </p:nvGrpSpPr>
      <p:grpSpPr>
        <a:xfrm>
          <a:off x="0" y="0"/>
          <a:ext cx="0" cy="0"/>
          <a:chOff x="0" y="0"/>
          <a:chExt cx="0" cy="0"/>
        </a:xfrm>
      </p:grpSpPr>
      <p:sp>
        <p:nvSpPr>
          <p:cNvPr id="151" name="Google Shape;151;p6"/>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THE CARDS</a:t>
            </a:r>
            <a:endParaRPr sz="1250">
              <a:solidFill>
                <a:schemeClr val="dk1"/>
              </a:solidFill>
              <a:latin typeface="Calibri"/>
              <a:ea typeface="Calibri"/>
              <a:cs typeface="Calibri"/>
              <a:sym typeface="Calibri"/>
            </a:endParaRPr>
          </a:p>
        </p:txBody>
      </p:sp>
      <p:sp>
        <p:nvSpPr>
          <p:cNvPr id="152" name="Google Shape;152;p6"/>
          <p:cNvSpPr/>
          <p:nvPr/>
        </p:nvSpPr>
        <p:spPr>
          <a:xfrm>
            <a:off x="502920" y="685800"/>
            <a:ext cx="86868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400"/>
              <a:buFont typeface="Montserrat"/>
              <a:buNone/>
            </a:pPr>
            <a:r>
              <a:rPr b="1" lang="en-US" sz="3400">
                <a:solidFill>
                  <a:srgbClr val="0A0A0A"/>
                </a:solidFill>
                <a:latin typeface="Montserrat"/>
                <a:ea typeface="Montserrat"/>
                <a:cs typeface="Montserrat"/>
                <a:sym typeface="Montserrat"/>
              </a:rPr>
              <a:t>What's Included</a:t>
            </a:r>
            <a:endParaRPr sz="3400">
              <a:solidFill>
                <a:schemeClr val="dk1"/>
              </a:solidFill>
              <a:latin typeface="Calibri"/>
              <a:ea typeface="Calibri"/>
              <a:cs typeface="Calibri"/>
              <a:sym typeface="Calibri"/>
            </a:endParaRPr>
          </a:p>
        </p:txBody>
      </p:sp>
      <p:sp>
        <p:nvSpPr>
          <p:cNvPr id="153" name="Google Shape;153;p6"/>
          <p:cNvSpPr/>
          <p:nvPr/>
        </p:nvSpPr>
        <p:spPr>
          <a:xfrm>
            <a:off x="502920" y="1691640"/>
            <a:ext cx="2121408" cy="4343400"/>
          </a:xfrm>
          <a:prstGeom prst="roundRect">
            <a:avLst>
              <a:gd fmla="val 3017" name="adj"/>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 name="Google Shape;154;p6"/>
          <p:cNvSpPr/>
          <p:nvPr/>
        </p:nvSpPr>
        <p:spPr>
          <a:xfrm>
            <a:off x="612648" y="2990088"/>
            <a:ext cx="190195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650"/>
              <a:buFont typeface="Montserrat"/>
              <a:buNone/>
            </a:pPr>
            <a:r>
              <a:rPr b="1" lang="en-US" sz="1650">
                <a:solidFill>
                  <a:srgbClr val="FFFFFF"/>
                </a:solidFill>
                <a:latin typeface="Montserrat"/>
                <a:ea typeface="Montserrat"/>
                <a:cs typeface="Montserrat"/>
                <a:sym typeface="Montserrat"/>
              </a:rPr>
              <a:t>Town</a:t>
            </a:r>
            <a:endParaRPr sz="1650">
              <a:solidFill>
                <a:schemeClr val="dk1"/>
              </a:solidFill>
              <a:latin typeface="Calibri"/>
              <a:ea typeface="Calibri"/>
              <a:cs typeface="Calibri"/>
              <a:sym typeface="Calibri"/>
            </a:endParaRPr>
          </a:p>
        </p:txBody>
      </p:sp>
      <p:sp>
        <p:nvSpPr>
          <p:cNvPr id="155" name="Google Shape;155;p6"/>
          <p:cNvSpPr/>
          <p:nvPr/>
        </p:nvSpPr>
        <p:spPr>
          <a:xfrm>
            <a:off x="704088" y="3520440"/>
            <a:ext cx="1719072" cy="160020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00"/>
              <a:buFont typeface="Montserrat"/>
              <a:buNone/>
            </a:pPr>
            <a:r>
              <a:rPr lang="en-US">
                <a:solidFill>
                  <a:srgbClr val="FFFFFF"/>
                </a:solidFill>
                <a:latin typeface="Montserrat"/>
                <a:ea typeface="Montserrat"/>
                <a:cs typeface="Montserrat"/>
                <a:sym typeface="Montserrat"/>
              </a:rPr>
              <a:t>Discover a unique community with its own personality and quirks.</a:t>
            </a:r>
            <a:endParaRPr>
              <a:solidFill>
                <a:schemeClr val="dk1"/>
              </a:solidFill>
              <a:latin typeface="Calibri"/>
              <a:ea typeface="Calibri"/>
              <a:cs typeface="Calibri"/>
              <a:sym typeface="Calibri"/>
            </a:endParaRPr>
          </a:p>
        </p:txBody>
      </p:sp>
      <p:sp>
        <p:nvSpPr>
          <p:cNvPr id="156" name="Google Shape;156;p6"/>
          <p:cNvSpPr/>
          <p:nvPr/>
        </p:nvSpPr>
        <p:spPr>
          <a:xfrm>
            <a:off x="685800" y="5468112"/>
            <a:ext cx="17556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50"/>
              <a:buFont typeface="Montserrat"/>
              <a:buNone/>
            </a:pPr>
            <a:r>
              <a:rPr i="1" lang="en-US" sz="1450">
                <a:solidFill>
                  <a:srgbClr val="FFFFFF"/>
                </a:solidFill>
                <a:latin typeface="Montserrat"/>
                <a:ea typeface="Montserrat"/>
                <a:cs typeface="Montserrat"/>
                <a:sym typeface="Montserrat"/>
              </a:rPr>
              <a:t>e.g. Floatania, Cascade Hollow</a:t>
            </a:r>
            <a:endParaRPr sz="1450">
              <a:solidFill>
                <a:schemeClr val="dk1"/>
              </a:solidFill>
              <a:latin typeface="Calibri"/>
              <a:ea typeface="Calibri"/>
              <a:cs typeface="Calibri"/>
              <a:sym typeface="Calibri"/>
            </a:endParaRPr>
          </a:p>
        </p:txBody>
      </p:sp>
      <p:sp>
        <p:nvSpPr>
          <p:cNvPr id="157" name="Google Shape;157;p6"/>
          <p:cNvSpPr/>
          <p:nvPr/>
        </p:nvSpPr>
        <p:spPr>
          <a:xfrm>
            <a:off x="2770632" y="1691640"/>
            <a:ext cx="2121408" cy="4343400"/>
          </a:xfrm>
          <a:prstGeom prst="roundRect">
            <a:avLst>
              <a:gd fmla="val 3017" name="adj"/>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6"/>
          <p:cNvSpPr/>
          <p:nvPr/>
        </p:nvSpPr>
        <p:spPr>
          <a:xfrm>
            <a:off x="2880360" y="2990088"/>
            <a:ext cx="190195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650"/>
              <a:buFont typeface="Montserrat"/>
              <a:buNone/>
            </a:pPr>
            <a:r>
              <a:rPr b="1" lang="en-US" sz="1650">
                <a:solidFill>
                  <a:srgbClr val="FFFFFF"/>
                </a:solidFill>
                <a:latin typeface="Montserrat"/>
                <a:ea typeface="Montserrat"/>
                <a:cs typeface="Montserrat"/>
                <a:sym typeface="Montserrat"/>
              </a:rPr>
              <a:t>Opportunity</a:t>
            </a:r>
            <a:endParaRPr sz="1650">
              <a:solidFill>
                <a:schemeClr val="dk1"/>
              </a:solidFill>
              <a:latin typeface="Calibri"/>
              <a:ea typeface="Calibri"/>
              <a:cs typeface="Calibri"/>
              <a:sym typeface="Calibri"/>
            </a:endParaRPr>
          </a:p>
        </p:txBody>
      </p:sp>
      <p:sp>
        <p:nvSpPr>
          <p:cNvPr id="159" name="Google Shape;159;p6"/>
          <p:cNvSpPr/>
          <p:nvPr/>
        </p:nvSpPr>
        <p:spPr>
          <a:xfrm>
            <a:off x="2971800" y="3520440"/>
            <a:ext cx="1719072" cy="160020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00"/>
              <a:buFont typeface="Montserrat"/>
              <a:buNone/>
            </a:pPr>
            <a:r>
              <a:rPr lang="en-US" sz="1450">
                <a:solidFill>
                  <a:srgbClr val="FFFFFF"/>
                </a:solidFill>
                <a:latin typeface="Montserrat"/>
                <a:ea typeface="Montserrat"/>
                <a:cs typeface="Montserrat"/>
                <a:sym typeface="Montserrat"/>
              </a:rPr>
              <a:t>Identify challenges your business can solve.</a:t>
            </a:r>
            <a:endParaRPr sz="1450">
              <a:solidFill>
                <a:schemeClr val="dk1"/>
              </a:solidFill>
              <a:latin typeface="Calibri"/>
              <a:ea typeface="Calibri"/>
              <a:cs typeface="Calibri"/>
              <a:sym typeface="Calibri"/>
            </a:endParaRPr>
          </a:p>
        </p:txBody>
      </p:sp>
      <p:sp>
        <p:nvSpPr>
          <p:cNvPr id="160" name="Google Shape;160;p6"/>
          <p:cNvSpPr/>
          <p:nvPr/>
        </p:nvSpPr>
        <p:spPr>
          <a:xfrm>
            <a:off x="2953512" y="5468112"/>
            <a:ext cx="17556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50"/>
              <a:buFont typeface="Montserrat"/>
              <a:buNone/>
            </a:pPr>
            <a:r>
              <a:rPr i="1" lang="en-US" sz="1450">
                <a:solidFill>
                  <a:srgbClr val="FFFFFF"/>
                </a:solidFill>
                <a:latin typeface="Montserrat"/>
                <a:ea typeface="Montserrat"/>
                <a:cs typeface="Montserrat"/>
                <a:sym typeface="Montserrat"/>
              </a:rPr>
              <a:t>e.g. Every Drop Counts</a:t>
            </a:r>
            <a:endParaRPr sz="1450">
              <a:solidFill>
                <a:schemeClr val="dk1"/>
              </a:solidFill>
              <a:latin typeface="Calibri"/>
              <a:ea typeface="Calibri"/>
              <a:cs typeface="Calibri"/>
              <a:sym typeface="Calibri"/>
            </a:endParaRPr>
          </a:p>
        </p:txBody>
      </p:sp>
      <p:sp>
        <p:nvSpPr>
          <p:cNvPr id="161" name="Google Shape;161;p6"/>
          <p:cNvSpPr/>
          <p:nvPr/>
        </p:nvSpPr>
        <p:spPr>
          <a:xfrm>
            <a:off x="5038344" y="1691640"/>
            <a:ext cx="2121408" cy="4343400"/>
          </a:xfrm>
          <a:prstGeom prst="roundRect">
            <a:avLst>
              <a:gd fmla="val 3017" name="adj"/>
            </a:avLst>
          </a:prstGeom>
          <a:solidFill>
            <a:srgbClr val="D745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 name="Google Shape;162;p6"/>
          <p:cNvSpPr/>
          <p:nvPr/>
        </p:nvSpPr>
        <p:spPr>
          <a:xfrm>
            <a:off x="5148072" y="2990088"/>
            <a:ext cx="190195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650"/>
              <a:buFont typeface="Montserrat"/>
              <a:buNone/>
            </a:pPr>
            <a:r>
              <a:rPr b="1" lang="en-US" sz="1650">
                <a:solidFill>
                  <a:srgbClr val="FFFFFF"/>
                </a:solidFill>
                <a:latin typeface="Montserrat"/>
                <a:ea typeface="Montserrat"/>
                <a:cs typeface="Montserrat"/>
                <a:sym typeface="Montserrat"/>
              </a:rPr>
              <a:t>Bylaw</a:t>
            </a:r>
            <a:endParaRPr sz="1650">
              <a:solidFill>
                <a:schemeClr val="dk1"/>
              </a:solidFill>
              <a:latin typeface="Calibri"/>
              <a:ea typeface="Calibri"/>
              <a:cs typeface="Calibri"/>
              <a:sym typeface="Calibri"/>
            </a:endParaRPr>
          </a:p>
        </p:txBody>
      </p:sp>
      <p:sp>
        <p:nvSpPr>
          <p:cNvPr id="163" name="Google Shape;163;p6"/>
          <p:cNvSpPr/>
          <p:nvPr/>
        </p:nvSpPr>
        <p:spPr>
          <a:xfrm>
            <a:off x="5239512" y="3520440"/>
            <a:ext cx="1719072" cy="160020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00"/>
              <a:buFont typeface="Montserrat"/>
              <a:buNone/>
            </a:pPr>
            <a:r>
              <a:rPr lang="en-US" sz="1450">
                <a:solidFill>
                  <a:srgbClr val="FFFFFF"/>
                </a:solidFill>
                <a:latin typeface="Montserrat"/>
                <a:ea typeface="Montserrat"/>
                <a:cs typeface="Montserrat"/>
                <a:sym typeface="Montserrat"/>
              </a:rPr>
              <a:t>Build within unique rules and constraints.</a:t>
            </a:r>
            <a:endParaRPr sz="1450">
              <a:solidFill>
                <a:schemeClr val="dk1"/>
              </a:solidFill>
              <a:latin typeface="Calibri"/>
              <a:ea typeface="Calibri"/>
              <a:cs typeface="Calibri"/>
              <a:sym typeface="Calibri"/>
            </a:endParaRPr>
          </a:p>
        </p:txBody>
      </p:sp>
      <p:sp>
        <p:nvSpPr>
          <p:cNvPr id="164" name="Google Shape;164;p6"/>
          <p:cNvSpPr/>
          <p:nvPr/>
        </p:nvSpPr>
        <p:spPr>
          <a:xfrm>
            <a:off x="5221224" y="5468112"/>
            <a:ext cx="17556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50"/>
              <a:buFont typeface="Montserrat"/>
              <a:buNone/>
            </a:pPr>
            <a:r>
              <a:rPr i="1" lang="en-US" sz="1450">
                <a:solidFill>
                  <a:srgbClr val="FFFFFF"/>
                </a:solidFill>
                <a:latin typeface="Montserrat"/>
                <a:ea typeface="Montserrat"/>
                <a:cs typeface="Montserrat"/>
                <a:sym typeface="Montserrat"/>
              </a:rPr>
              <a:t>e.g. Social Enterprise</a:t>
            </a:r>
            <a:endParaRPr sz="1450">
              <a:solidFill>
                <a:schemeClr val="dk1"/>
              </a:solidFill>
              <a:latin typeface="Calibri"/>
              <a:ea typeface="Calibri"/>
              <a:cs typeface="Calibri"/>
              <a:sym typeface="Calibri"/>
            </a:endParaRPr>
          </a:p>
        </p:txBody>
      </p:sp>
      <p:sp>
        <p:nvSpPr>
          <p:cNvPr id="165" name="Google Shape;165;p6"/>
          <p:cNvSpPr/>
          <p:nvPr/>
        </p:nvSpPr>
        <p:spPr>
          <a:xfrm>
            <a:off x="7306056" y="1691640"/>
            <a:ext cx="2121408" cy="4343400"/>
          </a:xfrm>
          <a:prstGeom prst="roundRect">
            <a:avLst>
              <a:gd fmla="val 3017" name="adj"/>
            </a:avLst>
          </a:prstGeom>
          <a:solidFill>
            <a:srgbClr val="9B59B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 name="Google Shape;166;p6"/>
          <p:cNvSpPr/>
          <p:nvPr/>
        </p:nvSpPr>
        <p:spPr>
          <a:xfrm>
            <a:off x="7415784" y="2990088"/>
            <a:ext cx="190195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650"/>
              <a:buFont typeface="Montserrat"/>
              <a:buNone/>
            </a:pPr>
            <a:r>
              <a:rPr b="1" lang="en-US" sz="1650">
                <a:solidFill>
                  <a:srgbClr val="FFFFFF"/>
                </a:solidFill>
                <a:latin typeface="Montserrat"/>
                <a:ea typeface="Montserrat"/>
                <a:cs typeface="Montserrat"/>
                <a:sym typeface="Montserrat"/>
              </a:rPr>
              <a:t>Wildcard</a:t>
            </a:r>
            <a:endParaRPr sz="1650">
              <a:solidFill>
                <a:schemeClr val="dk1"/>
              </a:solidFill>
              <a:latin typeface="Calibri"/>
              <a:ea typeface="Calibri"/>
              <a:cs typeface="Calibri"/>
              <a:sym typeface="Calibri"/>
            </a:endParaRPr>
          </a:p>
        </p:txBody>
      </p:sp>
      <p:sp>
        <p:nvSpPr>
          <p:cNvPr id="167" name="Google Shape;167;p6"/>
          <p:cNvSpPr/>
          <p:nvPr/>
        </p:nvSpPr>
        <p:spPr>
          <a:xfrm>
            <a:off x="7507224" y="3520440"/>
            <a:ext cx="1719072" cy="160020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00"/>
              <a:buFont typeface="Montserrat"/>
              <a:buNone/>
            </a:pPr>
            <a:r>
              <a:rPr lang="en-US" sz="1450">
                <a:solidFill>
                  <a:srgbClr val="FFFFFF"/>
                </a:solidFill>
                <a:latin typeface="Montserrat"/>
                <a:ea typeface="Montserrat"/>
                <a:cs typeface="Montserrat"/>
                <a:sym typeface="Montserrat"/>
              </a:rPr>
              <a:t>Adapt to unexpected changes and new challenges.</a:t>
            </a:r>
            <a:endParaRPr sz="1450">
              <a:solidFill>
                <a:schemeClr val="dk1"/>
              </a:solidFill>
              <a:latin typeface="Calibri"/>
              <a:ea typeface="Calibri"/>
              <a:cs typeface="Calibri"/>
              <a:sym typeface="Calibri"/>
            </a:endParaRPr>
          </a:p>
        </p:txBody>
      </p:sp>
      <p:sp>
        <p:nvSpPr>
          <p:cNvPr id="168" name="Google Shape;168;p6"/>
          <p:cNvSpPr/>
          <p:nvPr/>
        </p:nvSpPr>
        <p:spPr>
          <a:xfrm>
            <a:off x="7488936" y="5468112"/>
            <a:ext cx="17556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50"/>
              <a:buFont typeface="Montserrat"/>
              <a:buNone/>
            </a:pPr>
            <a:r>
              <a:rPr i="1" lang="en-US" sz="1450">
                <a:solidFill>
                  <a:srgbClr val="FFFFFF"/>
                </a:solidFill>
                <a:latin typeface="Montserrat"/>
                <a:ea typeface="Montserrat"/>
                <a:cs typeface="Montserrat"/>
                <a:sym typeface="Montserrat"/>
              </a:rPr>
              <a:t>e.g. U-Turn, Copycat</a:t>
            </a:r>
            <a:endParaRPr sz="1450">
              <a:solidFill>
                <a:schemeClr val="dk1"/>
              </a:solidFill>
              <a:latin typeface="Calibri"/>
              <a:ea typeface="Calibri"/>
              <a:cs typeface="Calibri"/>
              <a:sym typeface="Calibri"/>
            </a:endParaRPr>
          </a:p>
        </p:txBody>
      </p:sp>
      <p:sp>
        <p:nvSpPr>
          <p:cNvPr id="169" name="Google Shape;169;p6"/>
          <p:cNvSpPr/>
          <p:nvPr/>
        </p:nvSpPr>
        <p:spPr>
          <a:xfrm>
            <a:off x="9573768" y="1691640"/>
            <a:ext cx="2121408" cy="4343400"/>
          </a:xfrm>
          <a:prstGeom prst="roundRect">
            <a:avLst>
              <a:gd fmla="val 3017" name="adj"/>
            </a:avLst>
          </a:prstGeom>
          <a:solidFill>
            <a:srgbClr val="FFC93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6"/>
          <p:cNvSpPr/>
          <p:nvPr/>
        </p:nvSpPr>
        <p:spPr>
          <a:xfrm>
            <a:off x="9683496" y="2990088"/>
            <a:ext cx="1901952"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650"/>
              <a:buFont typeface="Montserrat"/>
              <a:buNone/>
            </a:pPr>
            <a:r>
              <a:rPr b="1" lang="en-US" sz="1650">
                <a:solidFill>
                  <a:srgbClr val="FFFFFF"/>
                </a:solidFill>
                <a:latin typeface="Montserrat"/>
                <a:ea typeface="Montserrat"/>
                <a:cs typeface="Montserrat"/>
                <a:sym typeface="Montserrat"/>
              </a:rPr>
              <a:t>Aha Moment</a:t>
            </a:r>
            <a:endParaRPr sz="1650">
              <a:solidFill>
                <a:schemeClr val="dk1"/>
              </a:solidFill>
              <a:latin typeface="Calibri"/>
              <a:ea typeface="Calibri"/>
              <a:cs typeface="Calibri"/>
              <a:sym typeface="Calibri"/>
            </a:endParaRPr>
          </a:p>
        </p:txBody>
      </p:sp>
      <p:sp>
        <p:nvSpPr>
          <p:cNvPr id="171" name="Google Shape;171;p6"/>
          <p:cNvSpPr/>
          <p:nvPr/>
        </p:nvSpPr>
        <p:spPr>
          <a:xfrm>
            <a:off x="9774936" y="3520440"/>
            <a:ext cx="1719072" cy="1600200"/>
          </a:xfrm>
          <a:prstGeom prst="rect">
            <a:avLst/>
          </a:prstGeom>
          <a:noFill/>
          <a:ln>
            <a:noFill/>
          </a:ln>
        </p:spPr>
        <p:txBody>
          <a:bodyPr anchorCtr="0" anchor="ctr" bIns="45700" lIns="91425" spcFirstLastPara="1" rIns="91425" wrap="square" tIns="45700">
            <a:noAutofit/>
          </a:bodyPr>
          <a:lstStyle/>
          <a:p>
            <a:pPr indent="0" lvl="0" marL="0" marR="0" rtl="0" algn="ctr">
              <a:lnSpc>
                <a:spcPct val="130000"/>
              </a:lnSpc>
              <a:spcBef>
                <a:spcPts val="0"/>
              </a:spcBef>
              <a:spcAft>
                <a:spcPts val="0"/>
              </a:spcAft>
              <a:buClr>
                <a:srgbClr val="FFFFFF"/>
              </a:buClr>
              <a:buSzPts val="1200"/>
              <a:buFont typeface="Montserrat"/>
              <a:buNone/>
            </a:pPr>
            <a:r>
              <a:rPr lang="en-US" sz="1450">
                <a:solidFill>
                  <a:srgbClr val="FFFFFF"/>
                </a:solidFill>
                <a:latin typeface="Montserrat"/>
                <a:ea typeface="Montserrat"/>
                <a:cs typeface="Montserrat"/>
                <a:sym typeface="Montserrat"/>
              </a:rPr>
              <a:t>Reflect on your experience and key learning moments.</a:t>
            </a:r>
            <a:endParaRPr sz="1450">
              <a:solidFill>
                <a:schemeClr val="dk1"/>
              </a:solidFill>
              <a:latin typeface="Calibri"/>
              <a:ea typeface="Calibri"/>
              <a:cs typeface="Calibri"/>
              <a:sym typeface="Calibri"/>
            </a:endParaRPr>
          </a:p>
        </p:txBody>
      </p:sp>
      <p:sp>
        <p:nvSpPr>
          <p:cNvPr id="172" name="Google Shape;172;p6"/>
          <p:cNvSpPr/>
          <p:nvPr/>
        </p:nvSpPr>
        <p:spPr>
          <a:xfrm>
            <a:off x="9756648" y="5468112"/>
            <a:ext cx="1755648"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050"/>
              <a:buFont typeface="Montserrat"/>
              <a:buNone/>
            </a:pPr>
            <a:r>
              <a:rPr i="1" lang="en-US" sz="1450">
                <a:solidFill>
                  <a:srgbClr val="FFFFFF"/>
                </a:solidFill>
                <a:latin typeface="Montserrat"/>
                <a:ea typeface="Montserrat"/>
                <a:cs typeface="Montserrat"/>
                <a:sym typeface="Montserrat"/>
              </a:rPr>
              <a:t>e.g. The Big Idea</a:t>
            </a:r>
            <a:endParaRPr sz="1450">
              <a:solidFill>
                <a:schemeClr val="dk1"/>
              </a:solidFill>
              <a:latin typeface="Calibri"/>
              <a:ea typeface="Calibri"/>
              <a:cs typeface="Calibri"/>
              <a:sym typeface="Calibri"/>
            </a:endParaRPr>
          </a:p>
        </p:txBody>
      </p:sp>
      <p:sp>
        <p:nvSpPr>
          <p:cNvPr id="173" name="Google Shape;173;p6"/>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06</a:t>
            </a:r>
            <a:endParaRPr sz="900">
              <a:solidFill>
                <a:schemeClr val="dk1"/>
              </a:solidFill>
              <a:latin typeface="Calibri"/>
              <a:ea typeface="Calibri"/>
              <a:cs typeface="Calibri"/>
              <a:sym typeface="Calibri"/>
            </a:endParaRPr>
          </a:p>
        </p:txBody>
      </p:sp>
      <p:pic>
        <p:nvPicPr>
          <p:cNvPr id="174" name="Google Shape;174;p6"/>
          <p:cNvPicPr preferRelativeResize="0"/>
          <p:nvPr/>
        </p:nvPicPr>
        <p:blipFill rotWithShape="1">
          <a:blip r:embed="rId3">
            <a:alphaModFix/>
          </a:blip>
          <a:srcRect b="0" l="0" r="0" t="0"/>
          <a:stretch/>
        </p:blipFill>
        <p:spPr>
          <a:xfrm>
            <a:off x="1138428" y="2066544"/>
            <a:ext cx="850392" cy="850392"/>
          </a:xfrm>
          <a:prstGeom prst="rect">
            <a:avLst/>
          </a:prstGeom>
          <a:noFill/>
          <a:ln>
            <a:noFill/>
          </a:ln>
        </p:spPr>
      </p:pic>
      <p:pic>
        <p:nvPicPr>
          <p:cNvPr id="175" name="Google Shape;175;p6"/>
          <p:cNvPicPr preferRelativeResize="0"/>
          <p:nvPr/>
        </p:nvPicPr>
        <p:blipFill rotWithShape="1">
          <a:blip r:embed="rId4">
            <a:alphaModFix/>
          </a:blip>
          <a:srcRect b="0" l="0" r="0" t="0"/>
          <a:stretch/>
        </p:blipFill>
        <p:spPr>
          <a:xfrm>
            <a:off x="5824498" y="2066544"/>
            <a:ext cx="735052" cy="735052"/>
          </a:xfrm>
          <a:prstGeom prst="rect">
            <a:avLst/>
          </a:prstGeom>
          <a:noFill/>
          <a:ln>
            <a:noFill/>
          </a:ln>
        </p:spPr>
      </p:pic>
      <p:pic>
        <p:nvPicPr>
          <p:cNvPr id="176" name="Google Shape;176;p6"/>
          <p:cNvPicPr preferRelativeResize="0"/>
          <p:nvPr/>
        </p:nvPicPr>
        <p:blipFill rotWithShape="1">
          <a:blip r:embed="rId5">
            <a:alphaModFix/>
          </a:blip>
          <a:srcRect b="0" l="0" r="0" t="0"/>
          <a:stretch/>
        </p:blipFill>
        <p:spPr>
          <a:xfrm>
            <a:off x="10206621" y="2061234"/>
            <a:ext cx="855702" cy="855702"/>
          </a:xfrm>
          <a:prstGeom prst="rect">
            <a:avLst/>
          </a:prstGeom>
          <a:noFill/>
          <a:ln>
            <a:noFill/>
          </a:ln>
        </p:spPr>
      </p:pic>
      <p:pic>
        <p:nvPicPr>
          <p:cNvPr id="177" name="Google Shape;177;p6"/>
          <p:cNvPicPr preferRelativeResize="0"/>
          <p:nvPr/>
        </p:nvPicPr>
        <p:blipFill rotWithShape="1">
          <a:blip r:embed="rId6">
            <a:alphaModFix/>
          </a:blip>
          <a:srcRect b="0" l="0" r="0" t="0"/>
          <a:stretch/>
        </p:blipFill>
        <p:spPr>
          <a:xfrm>
            <a:off x="7859267" y="2173985"/>
            <a:ext cx="998983" cy="998983"/>
          </a:xfrm>
          <a:prstGeom prst="rect">
            <a:avLst/>
          </a:prstGeom>
          <a:noFill/>
          <a:ln>
            <a:noFill/>
          </a:ln>
        </p:spPr>
      </p:pic>
      <p:pic>
        <p:nvPicPr>
          <p:cNvPr id="178" name="Google Shape;178;p6"/>
          <p:cNvPicPr preferRelativeResize="0"/>
          <p:nvPr/>
        </p:nvPicPr>
        <p:blipFill rotWithShape="1">
          <a:blip r:embed="rId7">
            <a:alphaModFix/>
          </a:blip>
          <a:srcRect b="0" l="0" r="0" t="0"/>
          <a:stretch/>
        </p:blipFill>
        <p:spPr>
          <a:xfrm>
            <a:off x="3404234" y="2082926"/>
            <a:ext cx="854203" cy="85420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3" name="Shape 183"/>
        <p:cNvGrpSpPr/>
        <p:nvPr/>
      </p:nvGrpSpPr>
      <p:grpSpPr>
        <a:xfrm>
          <a:off x="0" y="0"/>
          <a:ext cx="0" cy="0"/>
          <a:chOff x="0" y="0"/>
          <a:chExt cx="0" cy="0"/>
        </a:xfrm>
      </p:grpSpPr>
      <p:sp>
        <p:nvSpPr>
          <p:cNvPr id="184" name="Google Shape;184;p7"/>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BEFORE YOU START</a:t>
            </a:r>
            <a:endParaRPr sz="1250">
              <a:solidFill>
                <a:schemeClr val="dk1"/>
              </a:solidFill>
              <a:latin typeface="Calibri"/>
              <a:ea typeface="Calibri"/>
              <a:cs typeface="Calibri"/>
              <a:sym typeface="Calibri"/>
            </a:endParaRPr>
          </a:p>
        </p:txBody>
      </p:sp>
      <p:sp>
        <p:nvSpPr>
          <p:cNvPr id="185" name="Google Shape;185;p7"/>
          <p:cNvSpPr/>
          <p:nvPr/>
        </p:nvSpPr>
        <p:spPr>
          <a:xfrm>
            <a:off x="502920" y="685800"/>
            <a:ext cx="86868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800"/>
              <a:buFont typeface="Montserrat"/>
              <a:buNone/>
            </a:pPr>
            <a:r>
              <a:rPr b="1" lang="en-US" sz="3800">
                <a:solidFill>
                  <a:srgbClr val="0A0A0A"/>
                </a:solidFill>
                <a:latin typeface="Montserrat"/>
                <a:ea typeface="Montserrat"/>
                <a:cs typeface="Montserrat"/>
                <a:sym typeface="Montserrat"/>
              </a:rPr>
              <a:t>Game Setup</a:t>
            </a:r>
            <a:endParaRPr sz="3800">
              <a:solidFill>
                <a:schemeClr val="dk1"/>
              </a:solidFill>
              <a:latin typeface="Calibri"/>
              <a:ea typeface="Calibri"/>
              <a:cs typeface="Calibri"/>
              <a:sym typeface="Calibri"/>
            </a:endParaRPr>
          </a:p>
        </p:txBody>
      </p:sp>
      <p:sp>
        <p:nvSpPr>
          <p:cNvPr id="186" name="Google Shape;186;p7"/>
          <p:cNvSpPr/>
          <p:nvPr/>
        </p:nvSpPr>
        <p:spPr>
          <a:xfrm>
            <a:off x="502920" y="1600200"/>
            <a:ext cx="73152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0A0A0A"/>
              </a:buClr>
              <a:buSzPts val="1800"/>
              <a:buFont typeface="Montserrat"/>
              <a:buNone/>
            </a:pPr>
            <a:r>
              <a:rPr b="1" lang="en-US" sz="1800">
                <a:solidFill>
                  <a:srgbClr val="0A0A0A"/>
                </a:solidFill>
                <a:latin typeface="Montserrat"/>
                <a:ea typeface="Montserrat"/>
                <a:cs typeface="Montserrat"/>
                <a:sym typeface="Montserrat"/>
              </a:rPr>
              <a:t>Divide players into teams of 3–5 people.</a:t>
            </a:r>
            <a:endParaRPr sz="1800">
              <a:solidFill>
                <a:schemeClr val="dk1"/>
              </a:solidFill>
              <a:latin typeface="Calibri"/>
              <a:ea typeface="Calibri"/>
              <a:cs typeface="Calibri"/>
              <a:sym typeface="Calibri"/>
            </a:endParaRPr>
          </a:p>
        </p:txBody>
      </p:sp>
      <p:sp>
        <p:nvSpPr>
          <p:cNvPr id="187" name="Google Shape;187;p7"/>
          <p:cNvSpPr/>
          <p:nvPr/>
        </p:nvSpPr>
        <p:spPr>
          <a:xfrm>
            <a:off x="502920" y="2103120"/>
            <a:ext cx="7315200" cy="36576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6E6E6E"/>
              </a:buClr>
              <a:buSzPts val="1450"/>
              <a:buFont typeface="Montserrat"/>
              <a:buNone/>
            </a:pPr>
            <a:r>
              <a:rPr lang="en-US" sz="1450">
                <a:solidFill>
                  <a:srgbClr val="6E6E6E"/>
                </a:solidFill>
                <a:latin typeface="Montserrat"/>
                <a:ea typeface="Montserrat"/>
                <a:cs typeface="Montserrat"/>
                <a:sym typeface="Montserrat"/>
              </a:rPr>
              <a:t>Each team receives:</a:t>
            </a:r>
            <a:endParaRPr sz="1450">
              <a:solidFill>
                <a:schemeClr val="dk1"/>
              </a:solidFill>
              <a:latin typeface="Calibri"/>
              <a:ea typeface="Calibri"/>
              <a:cs typeface="Calibri"/>
              <a:sym typeface="Calibri"/>
            </a:endParaRPr>
          </a:p>
        </p:txBody>
      </p:sp>
      <p:sp>
        <p:nvSpPr>
          <p:cNvPr id="188" name="Google Shape;188;p7"/>
          <p:cNvSpPr/>
          <p:nvPr/>
        </p:nvSpPr>
        <p:spPr>
          <a:xfrm>
            <a:off x="502920" y="2606040"/>
            <a:ext cx="457200" cy="45720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7"/>
          <p:cNvSpPr/>
          <p:nvPr/>
        </p:nvSpPr>
        <p:spPr>
          <a:xfrm>
            <a:off x="502920" y="2606040"/>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500"/>
              <a:buFont typeface="Montserrat"/>
              <a:buNone/>
            </a:pPr>
            <a:r>
              <a:rPr b="1" lang="en-US" sz="1500">
                <a:solidFill>
                  <a:srgbClr val="FFFFFF"/>
                </a:solidFill>
                <a:latin typeface="Montserrat"/>
                <a:ea typeface="Montserrat"/>
                <a:cs typeface="Montserrat"/>
                <a:sym typeface="Montserrat"/>
              </a:rPr>
              <a:t>1</a:t>
            </a:r>
            <a:endParaRPr sz="1500">
              <a:solidFill>
                <a:schemeClr val="dk1"/>
              </a:solidFill>
              <a:latin typeface="Calibri"/>
              <a:ea typeface="Calibri"/>
              <a:cs typeface="Calibri"/>
              <a:sym typeface="Calibri"/>
            </a:endParaRPr>
          </a:p>
        </p:txBody>
      </p:sp>
      <p:sp>
        <p:nvSpPr>
          <p:cNvPr id="190" name="Google Shape;190;p7"/>
          <p:cNvSpPr/>
          <p:nvPr/>
        </p:nvSpPr>
        <p:spPr>
          <a:xfrm>
            <a:off x="1124712" y="2606040"/>
            <a:ext cx="32918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600"/>
              <a:buFont typeface="Montserrat"/>
              <a:buNone/>
            </a:pPr>
            <a:r>
              <a:rPr b="1" lang="en-US" sz="1600">
                <a:solidFill>
                  <a:srgbClr val="0A0A0A"/>
                </a:solidFill>
                <a:latin typeface="Montserrat"/>
                <a:ea typeface="Montserrat"/>
                <a:cs typeface="Montserrat"/>
                <a:sym typeface="Montserrat"/>
              </a:rPr>
              <a:t>Town Card</a:t>
            </a:r>
            <a:endParaRPr sz="1600">
              <a:solidFill>
                <a:schemeClr val="dk1"/>
              </a:solidFill>
              <a:latin typeface="Calibri"/>
              <a:ea typeface="Calibri"/>
              <a:cs typeface="Calibri"/>
              <a:sym typeface="Calibri"/>
            </a:endParaRPr>
          </a:p>
        </p:txBody>
      </p:sp>
      <p:sp>
        <p:nvSpPr>
          <p:cNvPr id="191" name="Google Shape;191;p7"/>
          <p:cNvSpPr/>
          <p:nvPr/>
        </p:nvSpPr>
        <p:spPr>
          <a:xfrm>
            <a:off x="502920" y="3209544"/>
            <a:ext cx="457200" cy="457200"/>
          </a:xfrm>
          <a:prstGeom prst="ellipse">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 name="Google Shape;192;p7"/>
          <p:cNvSpPr/>
          <p:nvPr/>
        </p:nvSpPr>
        <p:spPr>
          <a:xfrm>
            <a:off x="502920" y="3209544"/>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500"/>
              <a:buFont typeface="Montserrat"/>
              <a:buNone/>
            </a:pPr>
            <a:r>
              <a:rPr b="1" lang="en-US" sz="1500">
                <a:solidFill>
                  <a:srgbClr val="FFFFFF"/>
                </a:solidFill>
                <a:latin typeface="Montserrat"/>
                <a:ea typeface="Montserrat"/>
                <a:cs typeface="Montserrat"/>
                <a:sym typeface="Montserrat"/>
              </a:rPr>
              <a:t>2</a:t>
            </a:r>
            <a:endParaRPr sz="1500">
              <a:solidFill>
                <a:schemeClr val="dk1"/>
              </a:solidFill>
              <a:latin typeface="Calibri"/>
              <a:ea typeface="Calibri"/>
              <a:cs typeface="Calibri"/>
              <a:sym typeface="Calibri"/>
            </a:endParaRPr>
          </a:p>
        </p:txBody>
      </p:sp>
      <p:sp>
        <p:nvSpPr>
          <p:cNvPr id="193" name="Google Shape;193;p7"/>
          <p:cNvSpPr/>
          <p:nvPr/>
        </p:nvSpPr>
        <p:spPr>
          <a:xfrm>
            <a:off x="1124712" y="3209544"/>
            <a:ext cx="32918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600"/>
              <a:buFont typeface="Montserrat"/>
              <a:buNone/>
            </a:pPr>
            <a:r>
              <a:rPr b="1" lang="en-US" sz="1600">
                <a:solidFill>
                  <a:srgbClr val="0A0A0A"/>
                </a:solidFill>
                <a:latin typeface="Montserrat"/>
                <a:ea typeface="Montserrat"/>
                <a:cs typeface="Montserrat"/>
                <a:sym typeface="Montserrat"/>
              </a:rPr>
              <a:t>Opportunity Cards</a:t>
            </a:r>
            <a:endParaRPr sz="1600">
              <a:solidFill>
                <a:schemeClr val="dk1"/>
              </a:solidFill>
              <a:latin typeface="Calibri"/>
              <a:ea typeface="Calibri"/>
              <a:cs typeface="Calibri"/>
              <a:sym typeface="Calibri"/>
            </a:endParaRPr>
          </a:p>
        </p:txBody>
      </p:sp>
      <p:sp>
        <p:nvSpPr>
          <p:cNvPr id="194" name="Google Shape;194;p7"/>
          <p:cNvSpPr/>
          <p:nvPr/>
        </p:nvSpPr>
        <p:spPr>
          <a:xfrm>
            <a:off x="502920" y="3813048"/>
            <a:ext cx="457200" cy="457200"/>
          </a:xfrm>
          <a:prstGeom prst="ellipse">
            <a:avLst/>
          </a:prstGeom>
          <a:solidFill>
            <a:srgbClr val="9B59B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7"/>
          <p:cNvSpPr/>
          <p:nvPr/>
        </p:nvSpPr>
        <p:spPr>
          <a:xfrm>
            <a:off x="502920" y="3813048"/>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500"/>
              <a:buFont typeface="Montserrat"/>
              <a:buNone/>
            </a:pPr>
            <a:r>
              <a:rPr b="1" lang="en-US" sz="1500">
                <a:solidFill>
                  <a:srgbClr val="FFFFFF"/>
                </a:solidFill>
                <a:latin typeface="Montserrat"/>
                <a:ea typeface="Montserrat"/>
                <a:cs typeface="Montserrat"/>
                <a:sym typeface="Montserrat"/>
              </a:rPr>
              <a:t>1</a:t>
            </a:r>
            <a:endParaRPr sz="1500">
              <a:solidFill>
                <a:schemeClr val="dk1"/>
              </a:solidFill>
              <a:latin typeface="Calibri"/>
              <a:ea typeface="Calibri"/>
              <a:cs typeface="Calibri"/>
              <a:sym typeface="Calibri"/>
            </a:endParaRPr>
          </a:p>
        </p:txBody>
      </p:sp>
      <p:sp>
        <p:nvSpPr>
          <p:cNvPr id="196" name="Google Shape;196;p7"/>
          <p:cNvSpPr/>
          <p:nvPr/>
        </p:nvSpPr>
        <p:spPr>
          <a:xfrm>
            <a:off x="1124712" y="3813048"/>
            <a:ext cx="32918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600"/>
              <a:buFont typeface="Montserrat"/>
              <a:buNone/>
            </a:pPr>
            <a:r>
              <a:rPr b="1" lang="en-US" sz="1600">
                <a:solidFill>
                  <a:srgbClr val="0A0A0A"/>
                </a:solidFill>
                <a:latin typeface="Montserrat"/>
                <a:ea typeface="Montserrat"/>
                <a:cs typeface="Montserrat"/>
                <a:sym typeface="Montserrat"/>
              </a:rPr>
              <a:t>Wildcard Card</a:t>
            </a:r>
            <a:endParaRPr sz="1600">
              <a:solidFill>
                <a:schemeClr val="dk1"/>
              </a:solidFill>
              <a:latin typeface="Calibri"/>
              <a:ea typeface="Calibri"/>
              <a:cs typeface="Calibri"/>
              <a:sym typeface="Calibri"/>
            </a:endParaRPr>
          </a:p>
        </p:txBody>
      </p:sp>
      <p:sp>
        <p:nvSpPr>
          <p:cNvPr id="197" name="Google Shape;197;p7"/>
          <p:cNvSpPr/>
          <p:nvPr/>
        </p:nvSpPr>
        <p:spPr>
          <a:xfrm>
            <a:off x="2898648" y="3813048"/>
            <a:ext cx="292608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i="1" lang="en-US" sz="1450">
                <a:solidFill>
                  <a:srgbClr val="6E6E6E"/>
                </a:solidFill>
                <a:latin typeface="Montserrat"/>
                <a:ea typeface="Montserrat"/>
                <a:cs typeface="Montserrat"/>
                <a:sym typeface="Montserrat"/>
              </a:rPr>
              <a:t>don't look yet</a:t>
            </a:r>
            <a:endParaRPr sz="1450">
              <a:solidFill>
                <a:schemeClr val="dk1"/>
              </a:solidFill>
              <a:latin typeface="Calibri"/>
              <a:ea typeface="Calibri"/>
              <a:cs typeface="Calibri"/>
              <a:sym typeface="Calibri"/>
            </a:endParaRPr>
          </a:p>
        </p:txBody>
      </p:sp>
      <p:sp>
        <p:nvSpPr>
          <p:cNvPr id="198" name="Google Shape;198;p7"/>
          <p:cNvSpPr/>
          <p:nvPr/>
        </p:nvSpPr>
        <p:spPr>
          <a:xfrm>
            <a:off x="502920" y="4416552"/>
            <a:ext cx="457200" cy="457200"/>
          </a:xfrm>
          <a:prstGeom prst="ellipse">
            <a:avLst/>
          </a:prstGeom>
          <a:solidFill>
            <a:srgbClr val="D745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7"/>
          <p:cNvSpPr/>
          <p:nvPr/>
        </p:nvSpPr>
        <p:spPr>
          <a:xfrm>
            <a:off x="502920" y="4416552"/>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500"/>
              <a:buFont typeface="Montserrat"/>
              <a:buNone/>
            </a:pPr>
            <a:r>
              <a:rPr b="1" lang="en-US" sz="1500">
                <a:solidFill>
                  <a:srgbClr val="FFFFFF"/>
                </a:solidFill>
                <a:latin typeface="Montserrat"/>
                <a:ea typeface="Montserrat"/>
                <a:cs typeface="Montserrat"/>
                <a:sym typeface="Montserrat"/>
              </a:rPr>
              <a:t>1</a:t>
            </a:r>
            <a:endParaRPr sz="1500">
              <a:solidFill>
                <a:schemeClr val="dk1"/>
              </a:solidFill>
              <a:latin typeface="Calibri"/>
              <a:ea typeface="Calibri"/>
              <a:cs typeface="Calibri"/>
              <a:sym typeface="Calibri"/>
            </a:endParaRPr>
          </a:p>
        </p:txBody>
      </p:sp>
      <p:sp>
        <p:nvSpPr>
          <p:cNvPr id="200" name="Google Shape;200;p7"/>
          <p:cNvSpPr/>
          <p:nvPr/>
        </p:nvSpPr>
        <p:spPr>
          <a:xfrm>
            <a:off x="1124712" y="4416552"/>
            <a:ext cx="32918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600"/>
              <a:buFont typeface="Montserrat"/>
              <a:buNone/>
            </a:pPr>
            <a:r>
              <a:rPr b="1" lang="en-US" sz="1600">
                <a:solidFill>
                  <a:srgbClr val="0A0A0A"/>
                </a:solidFill>
                <a:latin typeface="Montserrat"/>
                <a:ea typeface="Montserrat"/>
                <a:cs typeface="Montserrat"/>
                <a:sym typeface="Montserrat"/>
              </a:rPr>
              <a:t>Bylaw Card</a:t>
            </a:r>
            <a:endParaRPr sz="1600">
              <a:solidFill>
                <a:schemeClr val="dk1"/>
              </a:solidFill>
              <a:latin typeface="Calibri"/>
              <a:ea typeface="Calibri"/>
              <a:cs typeface="Calibri"/>
              <a:sym typeface="Calibri"/>
            </a:endParaRPr>
          </a:p>
        </p:txBody>
      </p:sp>
      <p:sp>
        <p:nvSpPr>
          <p:cNvPr id="201" name="Google Shape;201;p7"/>
          <p:cNvSpPr/>
          <p:nvPr/>
        </p:nvSpPr>
        <p:spPr>
          <a:xfrm>
            <a:off x="502920" y="5020056"/>
            <a:ext cx="457200" cy="457200"/>
          </a:xfrm>
          <a:prstGeom prst="ellipse">
            <a:avLst/>
          </a:prstGeom>
          <a:solidFill>
            <a:srgbClr val="FFC93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7"/>
          <p:cNvSpPr/>
          <p:nvPr/>
        </p:nvSpPr>
        <p:spPr>
          <a:xfrm>
            <a:off x="502920" y="5020056"/>
            <a:ext cx="4572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500"/>
              <a:buFont typeface="Montserrat"/>
              <a:buNone/>
            </a:pPr>
            <a:r>
              <a:rPr b="1" lang="en-US" sz="1500">
                <a:solidFill>
                  <a:srgbClr val="FFFFFF"/>
                </a:solidFill>
                <a:latin typeface="Montserrat"/>
                <a:ea typeface="Montserrat"/>
                <a:cs typeface="Montserrat"/>
                <a:sym typeface="Montserrat"/>
              </a:rPr>
              <a:t>1</a:t>
            </a:r>
            <a:endParaRPr sz="1500">
              <a:solidFill>
                <a:schemeClr val="dk1"/>
              </a:solidFill>
              <a:latin typeface="Calibri"/>
              <a:ea typeface="Calibri"/>
              <a:cs typeface="Calibri"/>
              <a:sym typeface="Calibri"/>
            </a:endParaRPr>
          </a:p>
        </p:txBody>
      </p:sp>
      <p:sp>
        <p:nvSpPr>
          <p:cNvPr id="203" name="Google Shape;203;p7"/>
          <p:cNvSpPr/>
          <p:nvPr/>
        </p:nvSpPr>
        <p:spPr>
          <a:xfrm>
            <a:off x="1124712" y="5020056"/>
            <a:ext cx="32918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600"/>
              <a:buFont typeface="Montserrat"/>
              <a:buNone/>
            </a:pPr>
            <a:r>
              <a:rPr b="1" lang="en-US" sz="1600">
                <a:solidFill>
                  <a:srgbClr val="0A0A0A"/>
                </a:solidFill>
                <a:latin typeface="Montserrat"/>
                <a:ea typeface="Montserrat"/>
                <a:cs typeface="Montserrat"/>
                <a:sym typeface="Montserrat"/>
              </a:rPr>
              <a:t>Aha! Moment Card</a:t>
            </a:r>
            <a:endParaRPr sz="1600">
              <a:solidFill>
                <a:schemeClr val="dk1"/>
              </a:solidFill>
              <a:latin typeface="Calibri"/>
              <a:ea typeface="Calibri"/>
              <a:cs typeface="Calibri"/>
              <a:sym typeface="Calibri"/>
            </a:endParaRPr>
          </a:p>
        </p:txBody>
      </p:sp>
      <p:sp>
        <p:nvSpPr>
          <p:cNvPr id="204" name="Google Shape;204;p7"/>
          <p:cNvSpPr/>
          <p:nvPr/>
        </p:nvSpPr>
        <p:spPr>
          <a:xfrm>
            <a:off x="3383280" y="5010912"/>
            <a:ext cx="292608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i="1" lang="en-US" sz="1450">
                <a:solidFill>
                  <a:srgbClr val="6E6E6E"/>
                </a:solidFill>
                <a:latin typeface="Montserrat"/>
                <a:ea typeface="Montserrat"/>
                <a:cs typeface="Montserrat"/>
                <a:sym typeface="Montserrat"/>
              </a:rPr>
              <a:t>save for the end</a:t>
            </a:r>
            <a:endParaRPr sz="1450">
              <a:solidFill>
                <a:schemeClr val="dk1"/>
              </a:solidFill>
              <a:latin typeface="Calibri"/>
              <a:ea typeface="Calibri"/>
              <a:cs typeface="Calibri"/>
              <a:sym typeface="Calibri"/>
            </a:endParaRPr>
          </a:p>
        </p:txBody>
      </p:sp>
      <p:sp>
        <p:nvSpPr>
          <p:cNvPr id="205" name="Google Shape;205;p7"/>
          <p:cNvSpPr/>
          <p:nvPr/>
        </p:nvSpPr>
        <p:spPr>
          <a:xfrm>
            <a:off x="7818120" y="2606040"/>
            <a:ext cx="3886200" cy="2788920"/>
          </a:xfrm>
          <a:prstGeom prst="roundRect">
            <a:avLst>
              <a:gd fmla="val 2951" name="adj"/>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7"/>
          <p:cNvSpPr/>
          <p:nvPr/>
        </p:nvSpPr>
        <p:spPr>
          <a:xfrm>
            <a:off x="8183880" y="2926080"/>
            <a:ext cx="640080" cy="64008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flag_FFFFFF.png" id="207" name="Google Shape;207;p7"/>
          <p:cNvPicPr preferRelativeResize="0"/>
          <p:nvPr/>
        </p:nvPicPr>
        <p:blipFill rotWithShape="1">
          <a:blip r:embed="rId3">
            <a:alphaModFix/>
          </a:blip>
          <a:srcRect b="0" l="0" r="0" t="0"/>
          <a:stretch/>
        </p:blipFill>
        <p:spPr>
          <a:xfrm>
            <a:off x="8327898" y="3070098"/>
            <a:ext cx="352044" cy="352044"/>
          </a:xfrm>
          <a:prstGeom prst="rect">
            <a:avLst/>
          </a:prstGeom>
          <a:noFill/>
          <a:ln>
            <a:noFill/>
          </a:ln>
        </p:spPr>
      </p:pic>
      <p:sp>
        <p:nvSpPr>
          <p:cNvPr id="208" name="Google Shape;208;p7"/>
          <p:cNvSpPr/>
          <p:nvPr/>
        </p:nvSpPr>
        <p:spPr>
          <a:xfrm>
            <a:off x="9006840" y="2926080"/>
            <a:ext cx="251460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FFC93C"/>
              </a:buClr>
              <a:buSzPts val="1300"/>
              <a:buFont typeface="Montserrat"/>
              <a:buNone/>
            </a:pPr>
            <a:r>
              <a:rPr b="1" lang="en-US" sz="1500">
                <a:solidFill>
                  <a:schemeClr val="lt1"/>
                </a:solidFill>
                <a:latin typeface="Montserrat"/>
                <a:ea typeface="Montserrat"/>
                <a:cs typeface="Montserrat"/>
                <a:sym typeface="Montserrat"/>
              </a:rPr>
              <a:t>FACILITATOR</a:t>
            </a:r>
            <a:endParaRPr sz="1500">
              <a:solidFill>
                <a:schemeClr val="lt1"/>
              </a:solidFill>
              <a:latin typeface="Calibri"/>
              <a:ea typeface="Calibri"/>
              <a:cs typeface="Calibri"/>
              <a:sym typeface="Calibri"/>
            </a:endParaRPr>
          </a:p>
          <a:p>
            <a:pPr indent="0" lvl="0" marL="0" marR="0" rtl="0" algn="l">
              <a:lnSpc>
                <a:spcPct val="115000"/>
              </a:lnSpc>
              <a:spcBef>
                <a:spcPts val="0"/>
              </a:spcBef>
              <a:spcAft>
                <a:spcPts val="0"/>
              </a:spcAft>
              <a:buClr>
                <a:srgbClr val="FFC93C"/>
              </a:buClr>
              <a:buSzPts val="1300"/>
              <a:buFont typeface="Montserrat"/>
              <a:buNone/>
            </a:pPr>
            <a:r>
              <a:rPr b="1" lang="en-US" sz="1500">
                <a:solidFill>
                  <a:schemeClr val="lt1"/>
                </a:solidFill>
                <a:latin typeface="Montserrat"/>
                <a:ea typeface="Montserrat"/>
                <a:cs typeface="Montserrat"/>
                <a:sym typeface="Montserrat"/>
              </a:rPr>
              <a:t>REMINDER</a:t>
            </a:r>
            <a:endParaRPr sz="1500">
              <a:solidFill>
                <a:schemeClr val="lt1"/>
              </a:solidFill>
              <a:latin typeface="Calibri"/>
              <a:ea typeface="Calibri"/>
              <a:cs typeface="Calibri"/>
              <a:sym typeface="Calibri"/>
            </a:endParaRPr>
          </a:p>
        </p:txBody>
      </p:sp>
      <p:sp>
        <p:nvSpPr>
          <p:cNvPr id="209" name="Google Shape;209;p7"/>
          <p:cNvSpPr/>
          <p:nvPr/>
        </p:nvSpPr>
        <p:spPr>
          <a:xfrm>
            <a:off x="8183880" y="3794760"/>
            <a:ext cx="3200400" cy="146304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FFFFFF"/>
              </a:buClr>
              <a:buSzPts val="1400"/>
              <a:buFont typeface="Montserrat"/>
              <a:buNone/>
            </a:pPr>
            <a:r>
              <a:rPr lang="en-US" sz="1500">
                <a:solidFill>
                  <a:srgbClr val="FFFFFF"/>
                </a:solidFill>
                <a:latin typeface="Montserrat"/>
                <a:ea typeface="Montserrat"/>
                <a:cs typeface="Montserrat"/>
                <a:sym typeface="Montserrat"/>
              </a:rPr>
              <a:t>Have teams set the Wildcard face-down in the middle of the table — the suspense is part of the fun in Step 4.</a:t>
            </a:r>
            <a:endParaRPr sz="1500">
              <a:solidFill>
                <a:schemeClr val="dk1"/>
              </a:solidFill>
              <a:latin typeface="Calibri"/>
              <a:ea typeface="Calibri"/>
              <a:cs typeface="Calibri"/>
              <a:sym typeface="Calibri"/>
            </a:endParaRPr>
          </a:p>
        </p:txBody>
      </p:sp>
      <p:sp>
        <p:nvSpPr>
          <p:cNvPr id="210" name="Google Shape;210;p7"/>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07</a:t>
            </a:r>
            <a:endParaRPr sz="9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5" name="Shape 215"/>
        <p:cNvGrpSpPr/>
        <p:nvPr/>
      </p:nvGrpSpPr>
      <p:grpSpPr>
        <a:xfrm>
          <a:off x="0" y="0"/>
          <a:ext cx="0" cy="0"/>
          <a:chOff x="0" y="0"/>
          <a:chExt cx="0" cy="0"/>
        </a:xfrm>
      </p:grpSpPr>
      <p:sp>
        <p:nvSpPr>
          <p:cNvPr id="216" name="Google Shape;216;p8"/>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b="1" lang="en-US" sz="1250">
                <a:solidFill>
                  <a:srgbClr val="6E6E6E"/>
                </a:solidFill>
                <a:latin typeface="Montserrat"/>
                <a:ea typeface="Montserrat"/>
                <a:cs typeface="Montserrat"/>
                <a:sym typeface="Montserrat"/>
              </a:rPr>
              <a:t>HOW TO PLAY  ·  STEP 1 OF 7</a:t>
            </a:r>
            <a:endParaRPr sz="1250">
              <a:solidFill>
                <a:schemeClr val="dk1"/>
              </a:solidFill>
              <a:latin typeface="Calibri"/>
              <a:ea typeface="Calibri"/>
              <a:cs typeface="Calibri"/>
              <a:sym typeface="Calibri"/>
            </a:endParaRPr>
          </a:p>
        </p:txBody>
      </p:sp>
      <p:sp>
        <p:nvSpPr>
          <p:cNvPr id="217" name="Google Shape;217;p8"/>
          <p:cNvSpPr/>
          <p:nvPr/>
        </p:nvSpPr>
        <p:spPr>
          <a:xfrm>
            <a:off x="502920" y="731520"/>
            <a:ext cx="859536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300"/>
              <a:buFont typeface="Montserrat"/>
              <a:buNone/>
            </a:pPr>
            <a:r>
              <a:rPr b="1" lang="en-US" sz="3300">
                <a:solidFill>
                  <a:srgbClr val="0A0A0A"/>
                </a:solidFill>
                <a:latin typeface="Montserrat"/>
                <a:ea typeface="Montserrat"/>
                <a:cs typeface="Montserrat"/>
                <a:sym typeface="Montserrat"/>
              </a:rPr>
              <a:t>Explore Your Town</a:t>
            </a:r>
            <a:endParaRPr sz="3300">
              <a:solidFill>
                <a:schemeClr val="dk1"/>
              </a:solidFill>
              <a:latin typeface="Calibri"/>
              <a:ea typeface="Calibri"/>
              <a:cs typeface="Calibri"/>
              <a:sym typeface="Calibri"/>
            </a:endParaRPr>
          </a:p>
        </p:txBody>
      </p:sp>
      <p:sp>
        <p:nvSpPr>
          <p:cNvPr id="218" name="Google Shape;218;p8"/>
          <p:cNvSpPr/>
          <p:nvPr/>
        </p:nvSpPr>
        <p:spPr>
          <a:xfrm>
            <a:off x="502920" y="1554480"/>
            <a:ext cx="1783080" cy="384048"/>
          </a:xfrm>
          <a:prstGeom prst="roundRect">
            <a:avLst>
              <a:gd fmla="val 50000" name="adj"/>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p8"/>
          <p:cNvSpPr/>
          <p:nvPr/>
        </p:nvSpPr>
        <p:spPr>
          <a:xfrm>
            <a:off x="502920"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50"/>
              <a:buFont typeface="Montserrat"/>
              <a:buNone/>
            </a:pPr>
            <a:r>
              <a:rPr b="1" lang="en-US" sz="1150">
                <a:solidFill>
                  <a:srgbClr val="FFFFFF"/>
                </a:solidFill>
                <a:latin typeface="Montserrat"/>
                <a:ea typeface="Montserrat"/>
                <a:cs typeface="Montserrat"/>
                <a:sym typeface="Montserrat"/>
              </a:rPr>
              <a:t>TOWN</a:t>
            </a:r>
            <a:endParaRPr sz="1150">
              <a:solidFill>
                <a:schemeClr val="dk1"/>
              </a:solidFill>
              <a:latin typeface="Calibri"/>
              <a:ea typeface="Calibri"/>
              <a:cs typeface="Calibri"/>
              <a:sym typeface="Calibri"/>
            </a:endParaRPr>
          </a:p>
        </p:txBody>
      </p:sp>
      <p:sp>
        <p:nvSpPr>
          <p:cNvPr id="220" name="Google Shape;220;p8"/>
          <p:cNvSpPr/>
          <p:nvPr/>
        </p:nvSpPr>
        <p:spPr>
          <a:xfrm>
            <a:off x="2441448" y="1554480"/>
            <a:ext cx="1783080" cy="384048"/>
          </a:xfrm>
          <a:prstGeom prst="roundRect">
            <a:avLst>
              <a:gd fmla="val 50000" name="adj"/>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8"/>
          <p:cNvSpPr/>
          <p:nvPr/>
        </p:nvSpPr>
        <p:spPr>
          <a:xfrm>
            <a:off x="2441448"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50"/>
              <a:buFont typeface="Montserrat"/>
              <a:buNone/>
            </a:pPr>
            <a:r>
              <a:rPr b="1" lang="en-US" sz="1150">
                <a:solidFill>
                  <a:srgbClr val="FFFFFF"/>
                </a:solidFill>
                <a:latin typeface="Montserrat"/>
                <a:ea typeface="Montserrat"/>
                <a:cs typeface="Montserrat"/>
                <a:sym typeface="Montserrat"/>
              </a:rPr>
              <a:t>OPPORTUNITY</a:t>
            </a:r>
            <a:endParaRPr sz="1150">
              <a:solidFill>
                <a:schemeClr val="dk1"/>
              </a:solidFill>
              <a:latin typeface="Calibri"/>
              <a:ea typeface="Calibri"/>
              <a:cs typeface="Calibri"/>
              <a:sym typeface="Calibri"/>
            </a:endParaRPr>
          </a:p>
        </p:txBody>
      </p:sp>
      <p:sp>
        <p:nvSpPr>
          <p:cNvPr id="222" name="Google Shape;222;p8"/>
          <p:cNvSpPr/>
          <p:nvPr/>
        </p:nvSpPr>
        <p:spPr>
          <a:xfrm>
            <a:off x="9677095" y="384048"/>
            <a:ext cx="2011680" cy="420624"/>
          </a:xfrm>
          <a:prstGeom prst="roundRect">
            <a:avLst>
              <a:gd fmla="val 50000" name="adj"/>
            </a:avLst>
          </a:pr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8"/>
          <p:cNvSpPr/>
          <p:nvPr/>
        </p:nvSpPr>
        <p:spPr>
          <a:xfrm>
            <a:off x="9677033" y="384060"/>
            <a:ext cx="2011800" cy="420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50"/>
              <a:buFont typeface="Montserrat"/>
              <a:buNone/>
            </a:pPr>
            <a:r>
              <a:rPr b="1" lang="en-US" sz="1250">
                <a:solidFill>
                  <a:srgbClr val="FFFFFF"/>
                </a:solidFill>
                <a:latin typeface="Montserrat"/>
                <a:ea typeface="Montserrat"/>
                <a:cs typeface="Montserrat"/>
                <a:sym typeface="Montserrat"/>
              </a:rPr>
              <a:t>5–10 MIN</a:t>
            </a:r>
            <a:endParaRPr sz="1250">
              <a:solidFill>
                <a:schemeClr val="dk1"/>
              </a:solidFill>
              <a:latin typeface="Calibri"/>
              <a:ea typeface="Calibri"/>
              <a:cs typeface="Calibri"/>
              <a:sym typeface="Calibri"/>
            </a:endParaRPr>
          </a:p>
        </p:txBody>
      </p:sp>
      <p:sp>
        <p:nvSpPr>
          <p:cNvPr id="224" name="Google Shape;224;p8"/>
          <p:cNvSpPr/>
          <p:nvPr/>
        </p:nvSpPr>
        <p:spPr>
          <a:xfrm>
            <a:off x="502920" y="2258568"/>
            <a:ext cx="10515600" cy="41148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00"/>
              <a:buFont typeface="Montserrat"/>
              <a:buNone/>
            </a:pPr>
            <a:r>
              <a:rPr lang="en-US" sz="1600">
                <a:solidFill>
                  <a:srgbClr val="1A1A1A"/>
                </a:solidFill>
                <a:latin typeface="Montserrat"/>
                <a:ea typeface="Montserrat"/>
                <a:cs typeface="Montserrat"/>
                <a:sym typeface="Montserrat"/>
              </a:rPr>
              <a:t>Explore your Town Card and Opportunity Cards. Discuss as a team:</a:t>
            </a:r>
            <a:endParaRPr sz="1600">
              <a:solidFill>
                <a:schemeClr val="dk1"/>
              </a:solidFill>
              <a:latin typeface="Calibri"/>
              <a:ea typeface="Calibri"/>
              <a:cs typeface="Calibri"/>
              <a:sym typeface="Calibri"/>
            </a:endParaRPr>
          </a:p>
        </p:txBody>
      </p:sp>
      <p:sp>
        <p:nvSpPr>
          <p:cNvPr id="225" name="Google Shape;225;p8"/>
          <p:cNvSpPr/>
          <p:nvPr/>
        </p:nvSpPr>
        <p:spPr>
          <a:xfrm>
            <a:off x="594360" y="2743200"/>
            <a:ext cx="6309360" cy="201168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30000"/>
              </a:lnSpc>
              <a:spcBef>
                <a:spcPts val="0"/>
              </a:spcBef>
              <a:spcAft>
                <a:spcPts val="0"/>
              </a:spcAft>
              <a:buClr>
                <a:srgbClr val="1A1A1A"/>
              </a:buClr>
              <a:buSzPts val="1650"/>
              <a:buFont typeface="Montserrat"/>
              <a:buChar char="•"/>
            </a:pPr>
            <a:r>
              <a:rPr lang="en-US" sz="1650">
                <a:solidFill>
                  <a:srgbClr val="1A1A1A"/>
                </a:solidFill>
                <a:latin typeface="Montserrat"/>
                <a:ea typeface="Montserrat"/>
                <a:cs typeface="Montserrat"/>
                <a:sym typeface="Montserrat"/>
              </a:rPr>
              <a:t>What is life like here?</a:t>
            </a:r>
            <a:endParaRPr sz="1650">
              <a:solidFill>
                <a:schemeClr val="dk1"/>
              </a:solidFill>
              <a:latin typeface="Calibri"/>
              <a:ea typeface="Calibri"/>
              <a:cs typeface="Calibri"/>
              <a:sym typeface="Calibri"/>
            </a:endParaRPr>
          </a:p>
          <a:p>
            <a:pPr indent="-342900" lvl="0" marL="342900" marR="0" rtl="0" algn="l">
              <a:lnSpc>
                <a:spcPct val="130000"/>
              </a:lnSpc>
              <a:spcBef>
                <a:spcPts val="1200"/>
              </a:spcBef>
              <a:spcAft>
                <a:spcPts val="0"/>
              </a:spcAft>
              <a:buClr>
                <a:srgbClr val="1A1A1A"/>
              </a:buClr>
              <a:buSzPts val="1650"/>
              <a:buFont typeface="Montserrat"/>
              <a:buChar char="•"/>
            </a:pPr>
            <a:r>
              <a:rPr lang="en-US" sz="1650">
                <a:solidFill>
                  <a:srgbClr val="1A1A1A"/>
                </a:solidFill>
                <a:latin typeface="Montserrat"/>
                <a:ea typeface="Montserrat"/>
                <a:cs typeface="Montserrat"/>
                <a:sym typeface="Montserrat"/>
              </a:rPr>
              <a:t>What challenges do residents face?</a:t>
            </a:r>
            <a:endParaRPr sz="1650">
              <a:solidFill>
                <a:schemeClr val="dk1"/>
              </a:solidFill>
              <a:latin typeface="Calibri"/>
              <a:ea typeface="Calibri"/>
              <a:cs typeface="Calibri"/>
              <a:sym typeface="Calibri"/>
            </a:endParaRPr>
          </a:p>
          <a:p>
            <a:pPr indent="-342900" lvl="0" marL="342900" marR="0" rtl="0" algn="l">
              <a:lnSpc>
                <a:spcPct val="130000"/>
              </a:lnSpc>
              <a:spcBef>
                <a:spcPts val="1200"/>
              </a:spcBef>
              <a:spcAft>
                <a:spcPts val="0"/>
              </a:spcAft>
              <a:buClr>
                <a:srgbClr val="1A1A1A"/>
              </a:buClr>
              <a:buSzPts val="1650"/>
              <a:buFont typeface="Montserrat"/>
              <a:buChar char="•"/>
            </a:pPr>
            <a:r>
              <a:rPr lang="en-US" sz="1650">
                <a:solidFill>
                  <a:srgbClr val="1A1A1A"/>
                </a:solidFill>
                <a:latin typeface="Montserrat"/>
                <a:ea typeface="Montserrat"/>
                <a:cs typeface="Montserrat"/>
                <a:sym typeface="Montserrat"/>
              </a:rPr>
              <a:t>What opportunities exist?</a:t>
            </a:r>
            <a:endParaRPr sz="1650">
              <a:solidFill>
                <a:schemeClr val="dk1"/>
              </a:solidFill>
              <a:latin typeface="Calibri"/>
              <a:ea typeface="Calibri"/>
              <a:cs typeface="Calibri"/>
              <a:sym typeface="Calibri"/>
            </a:endParaRPr>
          </a:p>
          <a:p>
            <a:pPr indent="-342900" lvl="0" marL="342900" marR="0" rtl="0" algn="l">
              <a:lnSpc>
                <a:spcPct val="130000"/>
              </a:lnSpc>
              <a:spcBef>
                <a:spcPts val="1200"/>
              </a:spcBef>
              <a:spcAft>
                <a:spcPts val="0"/>
              </a:spcAft>
              <a:buClr>
                <a:srgbClr val="1A1A1A"/>
              </a:buClr>
              <a:buSzPts val="1650"/>
              <a:buFont typeface="Montserrat"/>
              <a:buChar char="•"/>
            </a:pPr>
            <a:r>
              <a:rPr lang="en-US" sz="1650">
                <a:solidFill>
                  <a:srgbClr val="1A1A1A"/>
                </a:solidFill>
                <a:latin typeface="Montserrat"/>
                <a:ea typeface="Montserrat"/>
                <a:cs typeface="Montserrat"/>
                <a:sym typeface="Montserrat"/>
              </a:rPr>
              <a:t>What problems need solving?</a:t>
            </a:r>
            <a:endParaRPr sz="1650">
              <a:solidFill>
                <a:schemeClr val="dk1"/>
              </a:solidFill>
              <a:latin typeface="Calibri"/>
              <a:ea typeface="Calibri"/>
              <a:cs typeface="Calibri"/>
              <a:sym typeface="Calibri"/>
            </a:endParaRPr>
          </a:p>
        </p:txBody>
      </p:sp>
      <p:sp>
        <p:nvSpPr>
          <p:cNvPr id="226" name="Google Shape;226;p8"/>
          <p:cNvSpPr/>
          <p:nvPr/>
        </p:nvSpPr>
        <p:spPr>
          <a:xfrm>
            <a:off x="7294517" y="2743200"/>
            <a:ext cx="4251960" cy="2834640"/>
          </a:xfrm>
          <a:prstGeom prst="roundRect">
            <a:avLst>
              <a:gd fmla="val 1935" name="adj"/>
            </a:avLst>
          </a:prstGeom>
          <a:solidFill>
            <a:srgbClr val="F4F4F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8"/>
          <p:cNvSpPr/>
          <p:nvPr/>
        </p:nvSpPr>
        <p:spPr>
          <a:xfrm>
            <a:off x="7614557" y="2971800"/>
            <a:ext cx="36576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100"/>
              <a:buFont typeface="Montserrat"/>
              <a:buNone/>
            </a:pPr>
            <a:r>
              <a:rPr b="1" lang="en-US" sz="1100">
                <a:solidFill>
                  <a:srgbClr val="1BAFBF"/>
                </a:solidFill>
                <a:latin typeface="Montserrat"/>
                <a:ea typeface="Montserrat"/>
                <a:cs typeface="Montserrat"/>
                <a:sym typeface="Montserrat"/>
              </a:rPr>
              <a:t>EXAMPLE TOWN</a:t>
            </a:r>
            <a:endParaRPr sz="1100">
              <a:solidFill>
                <a:schemeClr val="dk1"/>
              </a:solidFill>
              <a:latin typeface="Calibri"/>
              <a:ea typeface="Calibri"/>
              <a:cs typeface="Calibri"/>
              <a:sym typeface="Calibri"/>
            </a:endParaRPr>
          </a:p>
        </p:txBody>
      </p:sp>
      <p:sp>
        <p:nvSpPr>
          <p:cNvPr id="228" name="Google Shape;228;p8"/>
          <p:cNvSpPr/>
          <p:nvPr/>
        </p:nvSpPr>
        <p:spPr>
          <a:xfrm>
            <a:off x="7614557" y="3291840"/>
            <a:ext cx="365760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900"/>
              <a:buFont typeface="Montserrat"/>
              <a:buNone/>
            </a:pPr>
            <a:r>
              <a:rPr b="1" lang="en-US" sz="1900">
                <a:solidFill>
                  <a:srgbClr val="0A0A0A"/>
                </a:solidFill>
                <a:latin typeface="Montserrat"/>
                <a:ea typeface="Montserrat"/>
                <a:cs typeface="Montserrat"/>
                <a:sym typeface="Montserrat"/>
              </a:rPr>
              <a:t>Floatania</a:t>
            </a:r>
            <a:endParaRPr sz="1900">
              <a:solidFill>
                <a:schemeClr val="dk1"/>
              </a:solidFill>
              <a:latin typeface="Calibri"/>
              <a:ea typeface="Calibri"/>
              <a:cs typeface="Calibri"/>
              <a:sym typeface="Calibri"/>
            </a:endParaRPr>
          </a:p>
        </p:txBody>
      </p:sp>
      <p:sp>
        <p:nvSpPr>
          <p:cNvPr id="229" name="Google Shape;229;p8"/>
          <p:cNvSpPr/>
          <p:nvPr/>
        </p:nvSpPr>
        <p:spPr>
          <a:xfrm>
            <a:off x="7614557" y="3794760"/>
            <a:ext cx="3611880" cy="160020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6E6E6E"/>
              </a:buClr>
              <a:buSzPts val="1250"/>
              <a:buFont typeface="Montserrat"/>
              <a:buNone/>
            </a:pPr>
            <a:r>
              <a:rPr lang="en-US" sz="1450">
                <a:solidFill>
                  <a:srgbClr val="6E6E6E"/>
                </a:solidFill>
                <a:latin typeface="Montserrat"/>
                <a:ea typeface="Montserrat"/>
                <a:cs typeface="Montserrat"/>
                <a:sym typeface="Montserrat"/>
              </a:rPr>
              <a:t>A floating town where people live on houseboats that sway with the tides. No roads — just canals, with rafts and paddleboards for travel.</a:t>
            </a:r>
            <a:endParaRPr sz="1450">
              <a:solidFill>
                <a:schemeClr val="dk1"/>
              </a:solidFill>
              <a:latin typeface="Calibri"/>
              <a:ea typeface="Calibri"/>
              <a:cs typeface="Calibri"/>
              <a:sym typeface="Calibri"/>
            </a:endParaRPr>
          </a:p>
        </p:txBody>
      </p:sp>
      <p:sp>
        <p:nvSpPr>
          <p:cNvPr id="230" name="Google Shape;230;p8"/>
          <p:cNvSpPr/>
          <p:nvPr/>
        </p:nvSpPr>
        <p:spPr>
          <a:xfrm>
            <a:off x="502920" y="6035040"/>
            <a:ext cx="10424160" cy="36576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6E6E6E"/>
              </a:buClr>
              <a:buSzPts val="1250"/>
              <a:buFont typeface="Montserrat"/>
              <a:buNone/>
            </a:pPr>
            <a:r>
              <a:rPr i="1" lang="en-US" sz="1450">
                <a:solidFill>
                  <a:srgbClr val="6E6E6E"/>
                </a:solidFill>
                <a:latin typeface="Montserrat"/>
                <a:ea typeface="Montserrat"/>
                <a:cs typeface="Montserrat"/>
                <a:sym typeface="Montserrat"/>
              </a:rPr>
              <a:t>Decide which Opportunity Card your team will pursue before moving on.</a:t>
            </a:r>
            <a:endParaRPr sz="1450">
              <a:solidFill>
                <a:schemeClr val="dk1"/>
              </a:solidFill>
              <a:latin typeface="Calibri"/>
              <a:ea typeface="Calibri"/>
              <a:cs typeface="Calibri"/>
              <a:sym typeface="Calibri"/>
            </a:endParaRPr>
          </a:p>
        </p:txBody>
      </p:sp>
      <p:sp>
        <p:nvSpPr>
          <p:cNvPr id="231" name="Google Shape;231;p8"/>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08</a:t>
            </a:r>
            <a:endParaRPr sz="9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6" name="Shape 236"/>
        <p:cNvGrpSpPr/>
        <p:nvPr/>
      </p:nvGrpSpPr>
      <p:grpSpPr>
        <a:xfrm>
          <a:off x="0" y="0"/>
          <a:ext cx="0" cy="0"/>
          <a:chOff x="0" y="0"/>
          <a:chExt cx="0" cy="0"/>
        </a:xfrm>
      </p:grpSpPr>
      <p:sp>
        <p:nvSpPr>
          <p:cNvPr id="237" name="Google Shape;237;p9"/>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b="1" lang="en-US" sz="1250">
                <a:solidFill>
                  <a:srgbClr val="6E6E6E"/>
                </a:solidFill>
                <a:latin typeface="Montserrat"/>
                <a:ea typeface="Montserrat"/>
                <a:cs typeface="Montserrat"/>
                <a:sym typeface="Montserrat"/>
              </a:rPr>
              <a:t>HOW TO PLAY  ·  STEP 2 OF 7</a:t>
            </a:r>
            <a:endParaRPr sz="1250">
              <a:solidFill>
                <a:schemeClr val="dk1"/>
              </a:solidFill>
              <a:latin typeface="Calibri"/>
              <a:ea typeface="Calibri"/>
              <a:cs typeface="Calibri"/>
              <a:sym typeface="Calibri"/>
            </a:endParaRPr>
          </a:p>
        </p:txBody>
      </p:sp>
      <p:sp>
        <p:nvSpPr>
          <p:cNvPr id="238" name="Google Shape;238;p9"/>
          <p:cNvSpPr/>
          <p:nvPr/>
        </p:nvSpPr>
        <p:spPr>
          <a:xfrm>
            <a:off x="502920" y="731520"/>
            <a:ext cx="859536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300"/>
              <a:buFont typeface="Montserrat"/>
              <a:buNone/>
            </a:pPr>
            <a:r>
              <a:rPr b="1" lang="en-US" sz="3300">
                <a:solidFill>
                  <a:srgbClr val="0A0A0A"/>
                </a:solidFill>
                <a:latin typeface="Montserrat"/>
                <a:ea typeface="Montserrat"/>
                <a:cs typeface="Montserrat"/>
                <a:sym typeface="Montserrat"/>
              </a:rPr>
              <a:t>Ideation</a:t>
            </a:r>
            <a:endParaRPr sz="3300">
              <a:solidFill>
                <a:schemeClr val="dk1"/>
              </a:solidFill>
              <a:latin typeface="Calibri"/>
              <a:ea typeface="Calibri"/>
              <a:cs typeface="Calibri"/>
              <a:sym typeface="Calibri"/>
            </a:endParaRPr>
          </a:p>
        </p:txBody>
      </p:sp>
      <p:sp>
        <p:nvSpPr>
          <p:cNvPr id="239" name="Google Shape;239;p9"/>
          <p:cNvSpPr/>
          <p:nvPr/>
        </p:nvSpPr>
        <p:spPr>
          <a:xfrm>
            <a:off x="502920" y="1554480"/>
            <a:ext cx="1783080" cy="384048"/>
          </a:xfrm>
          <a:prstGeom prst="roundRect">
            <a:avLst>
              <a:gd fmla="val 50000" name="adj"/>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 name="Google Shape;240;p9"/>
          <p:cNvSpPr/>
          <p:nvPr/>
        </p:nvSpPr>
        <p:spPr>
          <a:xfrm>
            <a:off x="502920"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50"/>
              <a:buFont typeface="Montserrat"/>
              <a:buNone/>
            </a:pPr>
            <a:r>
              <a:rPr b="1" lang="en-US" sz="1150">
                <a:solidFill>
                  <a:srgbClr val="FFFFFF"/>
                </a:solidFill>
                <a:latin typeface="Montserrat"/>
                <a:ea typeface="Montserrat"/>
                <a:cs typeface="Montserrat"/>
                <a:sym typeface="Montserrat"/>
              </a:rPr>
              <a:t>OPPORTUNITY</a:t>
            </a:r>
            <a:endParaRPr sz="1150">
              <a:solidFill>
                <a:schemeClr val="dk1"/>
              </a:solidFill>
              <a:latin typeface="Calibri"/>
              <a:ea typeface="Calibri"/>
              <a:cs typeface="Calibri"/>
              <a:sym typeface="Calibri"/>
            </a:endParaRPr>
          </a:p>
        </p:txBody>
      </p:sp>
      <p:sp>
        <p:nvSpPr>
          <p:cNvPr id="241" name="Google Shape;241;p9"/>
          <p:cNvSpPr/>
          <p:nvPr/>
        </p:nvSpPr>
        <p:spPr>
          <a:xfrm>
            <a:off x="9677095" y="384048"/>
            <a:ext cx="2011680" cy="420624"/>
          </a:xfrm>
          <a:prstGeom prst="roundRect">
            <a:avLst>
              <a:gd fmla="val 50000" name="adj"/>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9"/>
          <p:cNvSpPr/>
          <p:nvPr/>
        </p:nvSpPr>
        <p:spPr>
          <a:xfrm>
            <a:off x="9677095" y="384048"/>
            <a:ext cx="2011680" cy="42062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50"/>
              <a:buFont typeface="Montserrat"/>
              <a:buNone/>
            </a:pPr>
            <a:r>
              <a:rPr b="1" lang="en-US" sz="1250">
                <a:solidFill>
                  <a:srgbClr val="FFFFFF"/>
                </a:solidFill>
                <a:latin typeface="Montserrat"/>
                <a:ea typeface="Montserrat"/>
                <a:cs typeface="Montserrat"/>
                <a:sym typeface="Montserrat"/>
              </a:rPr>
              <a:t>10–20 MIN</a:t>
            </a:r>
            <a:endParaRPr sz="1250">
              <a:solidFill>
                <a:schemeClr val="dk1"/>
              </a:solidFill>
              <a:latin typeface="Calibri"/>
              <a:ea typeface="Calibri"/>
              <a:cs typeface="Calibri"/>
              <a:sym typeface="Calibri"/>
            </a:endParaRPr>
          </a:p>
        </p:txBody>
      </p:sp>
      <p:sp>
        <p:nvSpPr>
          <p:cNvPr id="243" name="Google Shape;243;p9"/>
          <p:cNvSpPr/>
          <p:nvPr/>
        </p:nvSpPr>
        <p:spPr>
          <a:xfrm>
            <a:off x="502920" y="2240280"/>
            <a:ext cx="105156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00"/>
              <a:buFont typeface="Montserrat"/>
              <a:buNone/>
            </a:pPr>
            <a:r>
              <a:rPr lang="en-US" sz="1600">
                <a:solidFill>
                  <a:srgbClr val="1A1A1A"/>
                </a:solidFill>
                <a:latin typeface="Montserrat"/>
                <a:ea typeface="Montserrat"/>
                <a:cs typeface="Montserrat"/>
                <a:sym typeface="Montserrat"/>
              </a:rPr>
              <a:t>Come up with as many ideas as possible to help solve the challenge your town faces.</a:t>
            </a:r>
            <a:endParaRPr sz="1600">
              <a:solidFill>
                <a:schemeClr val="dk1"/>
              </a:solidFill>
              <a:latin typeface="Calibri"/>
              <a:ea typeface="Calibri"/>
              <a:cs typeface="Calibri"/>
              <a:sym typeface="Calibri"/>
            </a:endParaRPr>
          </a:p>
        </p:txBody>
      </p:sp>
      <p:sp>
        <p:nvSpPr>
          <p:cNvPr id="244" name="Google Shape;244;p9"/>
          <p:cNvSpPr/>
          <p:nvPr/>
        </p:nvSpPr>
        <p:spPr>
          <a:xfrm>
            <a:off x="502920" y="2880360"/>
            <a:ext cx="3520440" cy="1965960"/>
          </a:xfrm>
          <a:prstGeom prst="roundRect">
            <a:avLst>
              <a:gd fmla="val 2791"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9"/>
          <p:cNvSpPr/>
          <p:nvPr/>
        </p:nvSpPr>
        <p:spPr>
          <a:xfrm>
            <a:off x="1933956" y="3154680"/>
            <a:ext cx="658368" cy="658368"/>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246" name="Google Shape;246;p9"/>
          <p:cNvPicPr preferRelativeResize="0"/>
          <p:nvPr/>
        </p:nvPicPr>
        <p:blipFill rotWithShape="1">
          <a:blip r:embed="rId3">
            <a:alphaModFix/>
          </a:blip>
          <a:srcRect b="0" l="0" r="0" t="0"/>
          <a:stretch/>
        </p:blipFill>
        <p:spPr>
          <a:xfrm>
            <a:off x="2082089" y="3302813"/>
            <a:ext cx="362102" cy="362102"/>
          </a:xfrm>
          <a:prstGeom prst="rect">
            <a:avLst/>
          </a:prstGeom>
          <a:noFill/>
          <a:ln>
            <a:noFill/>
          </a:ln>
        </p:spPr>
      </p:pic>
      <p:sp>
        <p:nvSpPr>
          <p:cNvPr id="247" name="Google Shape;247;p9"/>
          <p:cNvSpPr/>
          <p:nvPr/>
        </p:nvSpPr>
        <p:spPr>
          <a:xfrm>
            <a:off x="685800" y="3977640"/>
            <a:ext cx="31546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A0A0A"/>
              </a:buClr>
              <a:buSzPts val="1650"/>
              <a:buFont typeface="Montserrat"/>
              <a:buNone/>
            </a:pPr>
            <a:r>
              <a:rPr b="1" lang="en-US" sz="1650">
                <a:solidFill>
                  <a:srgbClr val="0A0A0A"/>
                </a:solidFill>
                <a:latin typeface="Montserrat"/>
                <a:ea typeface="Montserrat"/>
                <a:cs typeface="Montserrat"/>
                <a:sym typeface="Montserrat"/>
              </a:rPr>
              <a:t>No bad answer</a:t>
            </a:r>
            <a:endParaRPr sz="1650">
              <a:solidFill>
                <a:schemeClr val="dk1"/>
              </a:solidFill>
              <a:latin typeface="Calibri"/>
              <a:ea typeface="Calibri"/>
              <a:cs typeface="Calibri"/>
              <a:sym typeface="Calibri"/>
            </a:endParaRPr>
          </a:p>
        </p:txBody>
      </p:sp>
      <p:sp>
        <p:nvSpPr>
          <p:cNvPr id="248" name="Google Shape;248;p9"/>
          <p:cNvSpPr/>
          <p:nvPr/>
        </p:nvSpPr>
        <p:spPr>
          <a:xfrm>
            <a:off x="4206240" y="2880360"/>
            <a:ext cx="3520440" cy="1965960"/>
          </a:xfrm>
          <a:prstGeom prst="roundRect">
            <a:avLst>
              <a:gd fmla="val 2791"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9"/>
          <p:cNvSpPr/>
          <p:nvPr/>
        </p:nvSpPr>
        <p:spPr>
          <a:xfrm>
            <a:off x="5637276" y="3154680"/>
            <a:ext cx="658368" cy="658368"/>
          </a:xfrm>
          <a:prstGeom prst="ellipse">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layers_FFFFFF.png" id="250" name="Google Shape;250;p9"/>
          <p:cNvPicPr preferRelativeResize="0"/>
          <p:nvPr/>
        </p:nvPicPr>
        <p:blipFill rotWithShape="1">
          <a:blip r:embed="rId4">
            <a:alphaModFix/>
          </a:blip>
          <a:srcRect b="0" l="0" r="0" t="0"/>
          <a:stretch/>
        </p:blipFill>
        <p:spPr>
          <a:xfrm>
            <a:off x="5785409" y="3302813"/>
            <a:ext cx="362102" cy="362102"/>
          </a:xfrm>
          <a:prstGeom prst="rect">
            <a:avLst/>
          </a:prstGeom>
          <a:noFill/>
          <a:ln>
            <a:noFill/>
          </a:ln>
        </p:spPr>
      </p:pic>
      <p:sp>
        <p:nvSpPr>
          <p:cNvPr id="251" name="Google Shape;251;p9"/>
          <p:cNvSpPr/>
          <p:nvPr/>
        </p:nvSpPr>
        <p:spPr>
          <a:xfrm>
            <a:off x="4389120" y="3977640"/>
            <a:ext cx="31546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A0A0A"/>
              </a:buClr>
              <a:buSzPts val="1650"/>
              <a:buFont typeface="Montserrat"/>
              <a:buNone/>
            </a:pPr>
            <a:r>
              <a:rPr b="1" lang="en-US" sz="1650">
                <a:solidFill>
                  <a:srgbClr val="0A0A0A"/>
                </a:solidFill>
                <a:latin typeface="Montserrat"/>
                <a:ea typeface="Montserrat"/>
                <a:cs typeface="Montserrat"/>
                <a:sym typeface="Montserrat"/>
              </a:rPr>
              <a:t>Quantity over quality</a:t>
            </a:r>
            <a:endParaRPr sz="1650">
              <a:solidFill>
                <a:schemeClr val="dk1"/>
              </a:solidFill>
              <a:latin typeface="Calibri"/>
              <a:ea typeface="Calibri"/>
              <a:cs typeface="Calibri"/>
              <a:sym typeface="Calibri"/>
            </a:endParaRPr>
          </a:p>
        </p:txBody>
      </p:sp>
      <p:sp>
        <p:nvSpPr>
          <p:cNvPr id="252" name="Google Shape;252;p9"/>
          <p:cNvSpPr/>
          <p:nvPr/>
        </p:nvSpPr>
        <p:spPr>
          <a:xfrm>
            <a:off x="7909560" y="2880360"/>
            <a:ext cx="3520440" cy="1965960"/>
          </a:xfrm>
          <a:prstGeom prst="roundRect">
            <a:avLst>
              <a:gd fmla="val 2791" name="adj"/>
            </a:avLst>
          </a:prstGeom>
          <a:solidFill>
            <a:srgbClr val="FFFFFF"/>
          </a:solidFill>
          <a:ln cap="flat" cmpd="sng" w="9525">
            <a:solidFill>
              <a:srgbClr val="E7E7E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 name="Google Shape;253;p9"/>
          <p:cNvSpPr/>
          <p:nvPr/>
        </p:nvSpPr>
        <p:spPr>
          <a:xfrm>
            <a:off x="9340596" y="3154680"/>
            <a:ext cx="658368" cy="658368"/>
          </a:xfrm>
          <a:prstGeom prst="ellipse">
            <a:avLst/>
          </a:prstGeom>
          <a:solidFill>
            <a:srgbClr val="9B59B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users_FFFFFF.png" id="254" name="Google Shape;254;p9"/>
          <p:cNvPicPr preferRelativeResize="0"/>
          <p:nvPr/>
        </p:nvPicPr>
        <p:blipFill rotWithShape="1">
          <a:blip r:embed="rId5">
            <a:alphaModFix/>
          </a:blip>
          <a:srcRect b="0" l="0" r="0" t="0"/>
          <a:stretch/>
        </p:blipFill>
        <p:spPr>
          <a:xfrm>
            <a:off x="9488729" y="3302813"/>
            <a:ext cx="362102" cy="362102"/>
          </a:xfrm>
          <a:prstGeom prst="rect">
            <a:avLst/>
          </a:prstGeom>
          <a:noFill/>
          <a:ln>
            <a:noFill/>
          </a:ln>
        </p:spPr>
      </p:pic>
      <p:sp>
        <p:nvSpPr>
          <p:cNvPr id="255" name="Google Shape;255;p9"/>
          <p:cNvSpPr/>
          <p:nvPr/>
        </p:nvSpPr>
        <p:spPr>
          <a:xfrm>
            <a:off x="8092440" y="3977640"/>
            <a:ext cx="3154680" cy="6400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A0A0A"/>
              </a:buClr>
              <a:buSzPts val="1650"/>
              <a:buFont typeface="Montserrat"/>
              <a:buNone/>
            </a:pPr>
            <a:r>
              <a:rPr b="1" lang="en-US" sz="1650">
                <a:solidFill>
                  <a:srgbClr val="0A0A0A"/>
                </a:solidFill>
                <a:latin typeface="Montserrat"/>
                <a:ea typeface="Montserrat"/>
                <a:cs typeface="Montserrat"/>
                <a:sym typeface="Montserrat"/>
              </a:rPr>
              <a:t>Build on ideas</a:t>
            </a:r>
            <a:endParaRPr sz="1650">
              <a:solidFill>
                <a:schemeClr val="dk1"/>
              </a:solidFill>
              <a:latin typeface="Calibri"/>
              <a:ea typeface="Calibri"/>
              <a:cs typeface="Calibri"/>
              <a:sym typeface="Calibri"/>
            </a:endParaRPr>
          </a:p>
        </p:txBody>
      </p:sp>
      <p:sp>
        <p:nvSpPr>
          <p:cNvPr id="256" name="Google Shape;256;p9"/>
          <p:cNvSpPr/>
          <p:nvPr/>
        </p:nvSpPr>
        <p:spPr>
          <a:xfrm>
            <a:off x="502920" y="5166360"/>
            <a:ext cx="10424160" cy="45720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6E6E6E"/>
              </a:buClr>
              <a:buSzPts val="1300"/>
              <a:buFont typeface="Montserrat"/>
              <a:buNone/>
            </a:pPr>
            <a:r>
              <a:rPr i="1" lang="en-US">
                <a:solidFill>
                  <a:srgbClr val="6E6E6E"/>
                </a:solidFill>
                <a:latin typeface="Montserrat"/>
                <a:ea typeface="Montserrat"/>
                <a:cs typeface="Montserrat"/>
                <a:sym typeface="Montserrat"/>
              </a:rPr>
              <a:t>Tip: Say every idea out loud, even the strange ones. The goal right now is volume, not perfection.</a:t>
            </a:r>
            <a:endParaRPr>
              <a:solidFill>
                <a:schemeClr val="dk1"/>
              </a:solidFill>
              <a:latin typeface="Calibri"/>
              <a:ea typeface="Calibri"/>
              <a:cs typeface="Calibri"/>
              <a:sym typeface="Calibri"/>
            </a:endParaRPr>
          </a:p>
        </p:txBody>
      </p:sp>
      <p:sp>
        <p:nvSpPr>
          <p:cNvPr id="257" name="Google Shape;257;p9"/>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09</a:t>
            </a:r>
            <a:endParaRPr sz="9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2" name="Shape 262"/>
        <p:cNvGrpSpPr/>
        <p:nvPr/>
      </p:nvGrpSpPr>
      <p:grpSpPr>
        <a:xfrm>
          <a:off x="0" y="0"/>
          <a:ext cx="0" cy="0"/>
          <a:chOff x="0" y="0"/>
          <a:chExt cx="0" cy="0"/>
        </a:xfrm>
      </p:grpSpPr>
      <p:sp>
        <p:nvSpPr>
          <p:cNvPr id="263" name="Google Shape;263;p10"/>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b="1" lang="en-US" sz="1250">
                <a:solidFill>
                  <a:srgbClr val="6E6E6E"/>
                </a:solidFill>
                <a:latin typeface="Montserrat"/>
                <a:ea typeface="Montserrat"/>
                <a:cs typeface="Montserrat"/>
                <a:sym typeface="Montserrat"/>
              </a:rPr>
              <a:t>HOW TO PLAY  ·  STEP 3 OF 7</a:t>
            </a:r>
            <a:endParaRPr sz="1250">
              <a:solidFill>
                <a:schemeClr val="dk1"/>
              </a:solidFill>
              <a:latin typeface="Calibri"/>
              <a:ea typeface="Calibri"/>
              <a:cs typeface="Calibri"/>
              <a:sym typeface="Calibri"/>
            </a:endParaRPr>
          </a:p>
        </p:txBody>
      </p:sp>
      <p:sp>
        <p:nvSpPr>
          <p:cNvPr id="264" name="Google Shape;264;p10"/>
          <p:cNvSpPr/>
          <p:nvPr/>
        </p:nvSpPr>
        <p:spPr>
          <a:xfrm>
            <a:off x="502920" y="731520"/>
            <a:ext cx="859536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300"/>
              <a:buFont typeface="Montserrat"/>
              <a:buNone/>
            </a:pPr>
            <a:r>
              <a:rPr b="1" lang="en-US" sz="3300">
                <a:solidFill>
                  <a:srgbClr val="0A0A0A"/>
                </a:solidFill>
                <a:latin typeface="Montserrat"/>
                <a:ea typeface="Montserrat"/>
                <a:cs typeface="Montserrat"/>
                <a:sym typeface="Montserrat"/>
              </a:rPr>
              <a:t>Build Your Solution</a:t>
            </a:r>
            <a:endParaRPr sz="3300">
              <a:solidFill>
                <a:schemeClr val="dk1"/>
              </a:solidFill>
              <a:latin typeface="Calibri"/>
              <a:ea typeface="Calibri"/>
              <a:cs typeface="Calibri"/>
              <a:sym typeface="Calibri"/>
            </a:endParaRPr>
          </a:p>
        </p:txBody>
      </p:sp>
      <p:sp>
        <p:nvSpPr>
          <p:cNvPr id="265" name="Google Shape;265;p10"/>
          <p:cNvSpPr/>
          <p:nvPr/>
        </p:nvSpPr>
        <p:spPr>
          <a:xfrm>
            <a:off x="502920" y="1554480"/>
            <a:ext cx="1783080" cy="384048"/>
          </a:xfrm>
          <a:prstGeom prst="roundRect">
            <a:avLst>
              <a:gd fmla="val 50000" name="adj"/>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10"/>
          <p:cNvSpPr/>
          <p:nvPr/>
        </p:nvSpPr>
        <p:spPr>
          <a:xfrm>
            <a:off x="502920"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50"/>
              <a:buFont typeface="Montserrat"/>
              <a:buNone/>
            </a:pPr>
            <a:r>
              <a:rPr b="1" lang="en-US" sz="1150">
                <a:solidFill>
                  <a:srgbClr val="FFFFFF"/>
                </a:solidFill>
                <a:latin typeface="Montserrat"/>
                <a:ea typeface="Montserrat"/>
                <a:cs typeface="Montserrat"/>
                <a:sym typeface="Montserrat"/>
              </a:rPr>
              <a:t>TOWN</a:t>
            </a:r>
            <a:endParaRPr sz="1150">
              <a:solidFill>
                <a:schemeClr val="dk1"/>
              </a:solidFill>
              <a:latin typeface="Calibri"/>
              <a:ea typeface="Calibri"/>
              <a:cs typeface="Calibri"/>
              <a:sym typeface="Calibri"/>
            </a:endParaRPr>
          </a:p>
        </p:txBody>
      </p:sp>
      <p:sp>
        <p:nvSpPr>
          <p:cNvPr id="267" name="Google Shape;267;p10"/>
          <p:cNvSpPr/>
          <p:nvPr/>
        </p:nvSpPr>
        <p:spPr>
          <a:xfrm>
            <a:off x="2441448" y="1554480"/>
            <a:ext cx="1783080" cy="384048"/>
          </a:xfrm>
          <a:prstGeom prst="roundRect">
            <a:avLst>
              <a:gd fmla="val 50000" name="adj"/>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p10"/>
          <p:cNvSpPr/>
          <p:nvPr/>
        </p:nvSpPr>
        <p:spPr>
          <a:xfrm>
            <a:off x="2441448"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50"/>
              <a:buFont typeface="Montserrat"/>
              <a:buNone/>
            </a:pPr>
            <a:r>
              <a:rPr b="1" lang="en-US" sz="1150">
                <a:solidFill>
                  <a:srgbClr val="FFFFFF"/>
                </a:solidFill>
                <a:latin typeface="Montserrat"/>
                <a:ea typeface="Montserrat"/>
                <a:cs typeface="Montserrat"/>
                <a:sym typeface="Montserrat"/>
              </a:rPr>
              <a:t>OPPORTUNITY</a:t>
            </a:r>
            <a:endParaRPr sz="1150">
              <a:solidFill>
                <a:schemeClr val="dk1"/>
              </a:solidFill>
              <a:latin typeface="Calibri"/>
              <a:ea typeface="Calibri"/>
              <a:cs typeface="Calibri"/>
              <a:sym typeface="Calibri"/>
            </a:endParaRPr>
          </a:p>
        </p:txBody>
      </p:sp>
      <p:sp>
        <p:nvSpPr>
          <p:cNvPr id="269" name="Google Shape;269;p10"/>
          <p:cNvSpPr/>
          <p:nvPr/>
        </p:nvSpPr>
        <p:spPr>
          <a:xfrm>
            <a:off x="9677095" y="384048"/>
            <a:ext cx="2011680" cy="420624"/>
          </a:xfrm>
          <a:prstGeom prst="roundRect">
            <a:avLst>
              <a:gd fmla="val 50000" name="adj"/>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10"/>
          <p:cNvSpPr/>
          <p:nvPr/>
        </p:nvSpPr>
        <p:spPr>
          <a:xfrm>
            <a:off x="9677095" y="384048"/>
            <a:ext cx="2011680" cy="42062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50"/>
              <a:buFont typeface="Montserrat"/>
              <a:buNone/>
            </a:pPr>
            <a:r>
              <a:rPr b="1" lang="en-US" sz="1250">
                <a:solidFill>
                  <a:srgbClr val="FFFFFF"/>
                </a:solidFill>
                <a:latin typeface="Montserrat"/>
                <a:ea typeface="Montserrat"/>
                <a:cs typeface="Montserrat"/>
                <a:sym typeface="Montserrat"/>
              </a:rPr>
              <a:t>10–20 MIN</a:t>
            </a:r>
            <a:endParaRPr sz="1250">
              <a:solidFill>
                <a:schemeClr val="dk1"/>
              </a:solidFill>
              <a:latin typeface="Calibri"/>
              <a:ea typeface="Calibri"/>
              <a:cs typeface="Calibri"/>
              <a:sym typeface="Calibri"/>
            </a:endParaRPr>
          </a:p>
        </p:txBody>
      </p:sp>
      <p:sp>
        <p:nvSpPr>
          <p:cNvPr id="271" name="Google Shape;271;p10"/>
          <p:cNvSpPr/>
          <p:nvPr/>
        </p:nvSpPr>
        <p:spPr>
          <a:xfrm>
            <a:off x="502920" y="2240280"/>
            <a:ext cx="10515600" cy="41148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00"/>
              <a:buFont typeface="Montserrat"/>
              <a:buNone/>
            </a:pPr>
            <a:r>
              <a:rPr lang="en-US" sz="1600">
                <a:solidFill>
                  <a:srgbClr val="1A1A1A"/>
                </a:solidFill>
                <a:latin typeface="Montserrat"/>
                <a:ea typeface="Montserrat"/>
                <a:cs typeface="Montserrat"/>
                <a:sym typeface="Montserrat"/>
              </a:rPr>
              <a:t>Choose one idea and turn it into a business that helps your town. Decide on:</a:t>
            </a:r>
            <a:endParaRPr sz="1600">
              <a:solidFill>
                <a:schemeClr val="dk1"/>
              </a:solidFill>
              <a:latin typeface="Calibri"/>
              <a:ea typeface="Calibri"/>
              <a:cs typeface="Calibri"/>
              <a:sym typeface="Calibri"/>
            </a:endParaRPr>
          </a:p>
        </p:txBody>
      </p:sp>
      <p:sp>
        <p:nvSpPr>
          <p:cNvPr id="272" name="Google Shape;272;p10"/>
          <p:cNvSpPr/>
          <p:nvPr/>
        </p:nvSpPr>
        <p:spPr>
          <a:xfrm>
            <a:off x="502920" y="2788920"/>
            <a:ext cx="402336" cy="402336"/>
          </a:xfrm>
          <a:prstGeom prst="ellipse">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p10"/>
          <p:cNvSpPr/>
          <p:nvPr/>
        </p:nvSpPr>
        <p:spPr>
          <a:xfrm>
            <a:off x="502920" y="2788920"/>
            <a:ext cx="402336" cy="40233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400"/>
              <a:buFont typeface="Montserrat"/>
              <a:buNone/>
            </a:pPr>
            <a:r>
              <a:rPr b="1" lang="en-US" sz="1400">
                <a:solidFill>
                  <a:srgbClr val="FFFFFF"/>
                </a:solidFill>
                <a:latin typeface="Montserrat"/>
                <a:ea typeface="Montserrat"/>
                <a:cs typeface="Montserrat"/>
                <a:sym typeface="Montserrat"/>
              </a:rPr>
              <a:t>1</a:t>
            </a:r>
            <a:endParaRPr sz="1400">
              <a:solidFill>
                <a:schemeClr val="dk1"/>
              </a:solidFill>
              <a:latin typeface="Calibri"/>
              <a:ea typeface="Calibri"/>
              <a:cs typeface="Calibri"/>
              <a:sym typeface="Calibri"/>
            </a:endParaRPr>
          </a:p>
        </p:txBody>
      </p:sp>
      <p:sp>
        <p:nvSpPr>
          <p:cNvPr id="274" name="Google Shape;274;p10"/>
          <p:cNvSpPr/>
          <p:nvPr/>
        </p:nvSpPr>
        <p:spPr>
          <a:xfrm>
            <a:off x="1069848" y="2761488"/>
            <a:ext cx="73152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650"/>
              <a:buFont typeface="Montserrat"/>
              <a:buNone/>
            </a:pPr>
            <a:r>
              <a:rPr lang="en-US" sz="1650">
                <a:solidFill>
                  <a:srgbClr val="1A1A1A"/>
                </a:solidFill>
                <a:latin typeface="Montserrat"/>
                <a:ea typeface="Montserrat"/>
                <a:cs typeface="Montserrat"/>
                <a:sym typeface="Montserrat"/>
              </a:rPr>
              <a:t>Name</a:t>
            </a:r>
            <a:endParaRPr sz="1650">
              <a:solidFill>
                <a:schemeClr val="dk1"/>
              </a:solidFill>
              <a:latin typeface="Calibri"/>
              <a:ea typeface="Calibri"/>
              <a:cs typeface="Calibri"/>
              <a:sym typeface="Calibri"/>
            </a:endParaRPr>
          </a:p>
        </p:txBody>
      </p:sp>
      <p:sp>
        <p:nvSpPr>
          <p:cNvPr id="275" name="Google Shape;275;p10"/>
          <p:cNvSpPr/>
          <p:nvPr/>
        </p:nvSpPr>
        <p:spPr>
          <a:xfrm>
            <a:off x="502920" y="3337560"/>
            <a:ext cx="402336" cy="402336"/>
          </a:xfrm>
          <a:prstGeom prst="ellipse">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10"/>
          <p:cNvSpPr/>
          <p:nvPr/>
        </p:nvSpPr>
        <p:spPr>
          <a:xfrm>
            <a:off x="502920" y="3337560"/>
            <a:ext cx="402336" cy="40233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400"/>
              <a:buFont typeface="Montserrat"/>
              <a:buNone/>
            </a:pPr>
            <a:r>
              <a:rPr b="1" lang="en-US" sz="1400">
                <a:solidFill>
                  <a:srgbClr val="FFFFFF"/>
                </a:solidFill>
                <a:latin typeface="Montserrat"/>
                <a:ea typeface="Montserrat"/>
                <a:cs typeface="Montserrat"/>
                <a:sym typeface="Montserrat"/>
              </a:rPr>
              <a:t>2</a:t>
            </a:r>
            <a:endParaRPr sz="1400">
              <a:solidFill>
                <a:schemeClr val="dk1"/>
              </a:solidFill>
              <a:latin typeface="Calibri"/>
              <a:ea typeface="Calibri"/>
              <a:cs typeface="Calibri"/>
              <a:sym typeface="Calibri"/>
            </a:endParaRPr>
          </a:p>
        </p:txBody>
      </p:sp>
      <p:sp>
        <p:nvSpPr>
          <p:cNvPr id="277" name="Google Shape;277;p10"/>
          <p:cNvSpPr/>
          <p:nvPr/>
        </p:nvSpPr>
        <p:spPr>
          <a:xfrm>
            <a:off x="1069848" y="3310128"/>
            <a:ext cx="73152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650"/>
              <a:buFont typeface="Montserrat"/>
              <a:buNone/>
            </a:pPr>
            <a:r>
              <a:rPr lang="en-US" sz="1650">
                <a:solidFill>
                  <a:srgbClr val="1A1A1A"/>
                </a:solidFill>
                <a:latin typeface="Montserrat"/>
                <a:ea typeface="Montserrat"/>
                <a:cs typeface="Montserrat"/>
                <a:sym typeface="Montserrat"/>
              </a:rPr>
              <a:t>Slogan</a:t>
            </a:r>
            <a:endParaRPr sz="1650">
              <a:solidFill>
                <a:schemeClr val="dk1"/>
              </a:solidFill>
              <a:latin typeface="Calibri"/>
              <a:ea typeface="Calibri"/>
              <a:cs typeface="Calibri"/>
              <a:sym typeface="Calibri"/>
            </a:endParaRPr>
          </a:p>
        </p:txBody>
      </p:sp>
      <p:sp>
        <p:nvSpPr>
          <p:cNvPr id="278" name="Google Shape;278;p10"/>
          <p:cNvSpPr/>
          <p:nvPr/>
        </p:nvSpPr>
        <p:spPr>
          <a:xfrm>
            <a:off x="502920" y="3886200"/>
            <a:ext cx="402336" cy="402336"/>
          </a:xfrm>
          <a:prstGeom prst="ellipse">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10"/>
          <p:cNvSpPr/>
          <p:nvPr/>
        </p:nvSpPr>
        <p:spPr>
          <a:xfrm>
            <a:off x="502920" y="3886200"/>
            <a:ext cx="402336" cy="40233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400"/>
              <a:buFont typeface="Montserrat"/>
              <a:buNone/>
            </a:pPr>
            <a:r>
              <a:rPr b="1" lang="en-US" sz="1400">
                <a:solidFill>
                  <a:srgbClr val="FFFFFF"/>
                </a:solidFill>
                <a:latin typeface="Montserrat"/>
                <a:ea typeface="Montserrat"/>
                <a:cs typeface="Montserrat"/>
                <a:sym typeface="Montserrat"/>
              </a:rPr>
              <a:t>3</a:t>
            </a:r>
            <a:endParaRPr sz="1400">
              <a:solidFill>
                <a:schemeClr val="dk1"/>
              </a:solidFill>
              <a:latin typeface="Calibri"/>
              <a:ea typeface="Calibri"/>
              <a:cs typeface="Calibri"/>
              <a:sym typeface="Calibri"/>
            </a:endParaRPr>
          </a:p>
        </p:txBody>
      </p:sp>
      <p:sp>
        <p:nvSpPr>
          <p:cNvPr id="280" name="Google Shape;280;p10"/>
          <p:cNvSpPr/>
          <p:nvPr/>
        </p:nvSpPr>
        <p:spPr>
          <a:xfrm>
            <a:off x="1069848" y="3858768"/>
            <a:ext cx="73152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650"/>
              <a:buFont typeface="Montserrat"/>
              <a:buNone/>
            </a:pPr>
            <a:r>
              <a:rPr lang="en-US" sz="1650">
                <a:solidFill>
                  <a:srgbClr val="1A1A1A"/>
                </a:solidFill>
                <a:latin typeface="Montserrat"/>
                <a:ea typeface="Montserrat"/>
                <a:cs typeface="Montserrat"/>
                <a:sym typeface="Montserrat"/>
              </a:rPr>
              <a:t>Logo</a:t>
            </a:r>
            <a:endParaRPr sz="1650">
              <a:solidFill>
                <a:schemeClr val="dk1"/>
              </a:solidFill>
              <a:latin typeface="Calibri"/>
              <a:ea typeface="Calibri"/>
              <a:cs typeface="Calibri"/>
              <a:sym typeface="Calibri"/>
            </a:endParaRPr>
          </a:p>
        </p:txBody>
      </p:sp>
      <p:sp>
        <p:nvSpPr>
          <p:cNvPr id="281" name="Google Shape;281;p10"/>
          <p:cNvSpPr/>
          <p:nvPr/>
        </p:nvSpPr>
        <p:spPr>
          <a:xfrm>
            <a:off x="502920" y="4434840"/>
            <a:ext cx="402336" cy="402336"/>
          </a:xfrm>
          <a:prstGeom prst="ellipse">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0"/>
          <p:cNvSpPr/>
          <p:nvPr/>
        </p:nvSpPr>
        <p:spPr>
          <a:xfrm>
            <a:off x="502920" y="4434840"/>
            <a:ext cx="402336" cy="40233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400"/>
              <a:buFont typeface="Montserrat"/>
              <a:buNone/>
            </a:pPr>
            <a:r>
              <a:rPr b="1" lang="en-US" sz="1400">
                <a:solidFill>
                  <a:srgbClr val="FFFFFF"/>
                </a:solidFill>
                <a:latin typeface="Montserrat"/>
                <a:ea typeface="Montserrat"/>
                <a:cs typeface="Montserrat"/>
                <a:sym typeface="Montserrat"/>
              </a:rPr>
              <a:t>4</a:t>
            </a:r>
            <a:endParaRPr sz="1400">
              <a:solidFill>
                <a:schemeClr val="dk1"/>
              </a:solidFill>
              <a:latin typeface="Calibri"/>
              <a:ea typeface="Calibri"/>
              <a:cs typeface="Calibri"/>
              <a:sym typeface="Calibri"/>
            </a:endParaRPr>
          </a:p>
        </p:txBody>
      </p:sp>
      <p:sp>
        <p:nvSpPr>
          <p:cNvPr id="283" name="Google Shape;283;p10"/>
          <p:cNvSpPr/>
          <p:nvPr/>
        </p:nvSpPr>
        <p:spPr>
          <a:xfrm>
            <a:off x="1069848" y="4407408"/>
            <a:ext cx="73152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650"/>
              <a:buFont typeface="Montserrat"/>
              <a:buNone/>
            </a:pPr>
            <a:r>
              <a:rPr lang="en-US" sz="1650">
                <a:solidFill>
                  <a:srgbClr val="1A1A1A"/>
                </a:solidFill>
                <a:latin typeface="Montserrat"/>
                <a:ea typeface="Montserrat"/>
                <a:cs typeface="Montserrat"/>
                <a:sym typeface="Montserrat"/>
              </a:rPr>
              <a:t>How the business makes money</a:t>
            </a:r>
            <a:endParaRPr sz="1650">
              <a:solidFill>
                <a:schemeClr val="dk1"/>
              </a:solidFill>
              <a:latin typeface="Calibri"/>
              <a:ea typeface="Calibri"/>
              <a:cs typeface="Calibri"/>
              <a:sym typeface="Calibri"/>
            </a:endParaRPr>
          </a:p>
        </p:txBody>
      </p:sp>
      <p:sp>
        <p:nvSpPr>
          <p:cNvPr id="284" name="Google Shape;284;p10"/>
          <p:cNvSpPr/>
          <p:nvPr/>
        </p:nvSpPr>
        <p:spPr>
          <a:xfrm>
            <a:off x="502920" y="4983480"/>
            <a:ext cx="402336" cy="402336"/>
          </a:xfrm>
          <a:prstGeom prst="ellipse">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10"/>
          <p:cNvSpPr/>
          <p:nvPr/>
        </p:nvSpPr>
        <p:spPr>
          <a:xfrm>
            <a:off x="502920" y="4983480"/>
            <a:ext cx="402336" cy="40233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400"/>
              <a:buFont typeface="Montserrat"/>
              <a:buNone/>
            </a:pPr>
            <a:r>
              <a:rPr b="1" lang="en-US" sz="1400">
                <a:solidFill>
                  <a:srgbClr val="FFFFFF"/>
                </a:solidFill>
                <a:latin typeface="Montserrat"/>
                <a:ea typeface="Montserrat"/>
                <a:cs typeface="Montserrat"/>
                <a:sym typeface="Montserrat"/>
              </a:rPr>
              <a:t>5</a:t>
            </a:r>
            <a:endParaRPr sz="1400">
              <a:solidFill>
                <a:schemeClr val="dk1"/>
              </a:solidFill>
              <a:latin typeface="Calibri"/>
              <a:ea typeface="Calibri"/>
              <a:cs typeface="Calibri"/>
              <a:sym typeface="Calibri"/>
            </a:endParaRPr>
          </a:p>
        </p:txBody>
      </p:sp>
      <p:sp>
        <p:nvSpPr>
          <p:cNvPr id="286" name="Google Shape;286;p10"/>
          <p:cNvSpPr/>
          <p:nvPr/>
        </p:nvSpPr>
        <p:spPr>
          <a:xfrm>
            <a:off x="1069848" y="4956048"/>
            <a:ext cx="73152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1650"/>
              <a:buFont typeface="Montserrat"/>
              <a:buNone/>
            </a:pPr>
            <a:r>
              <a:rPr lang="en-US" sz="1650">
                <a:solidFill>
                  <a:srgbClr val="1A1A1A"/>
                </a:solidFill>
                <a:latin typeface="Montserrat"/>
                <a:ea typeface="Montserrat"/>
                <a:cs typeface="Montserrat"/>
                <a:sym typeface="Montserrat"/>
              </a:rPr>
              <a:t>Anything else your team imagines</a:t>
            </a:r>
            <a:endParaRPr sz="1650">
              <a:solidFill>
                <a:schemeClr val="dk1"/>
              </a:solidFill>
              <a:latin typeface="Calibri"/>
              <a:ea typeface="Calibri"/>
              <a:cs typeface="Calibri"/>
              <a:sym typeface="Calibri"/>
            </a:endParaRPr>
          </a:p>
        </p:txBody>
      </p:sp>
      <p:sp>
        <p:nvSpPr>
          <p:cNvPr id="287" name="Google Shape;287;p10"/>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10</a:t>
            </a:r>
            <a:endParaRPr sz="9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2" name="Shape 292"/>
        <p:cNvGrpSpPr/>
        <p:nvPr/>
      </p:nvGrpSpPr>
      <p:grpSpPr>
        <a:xfrm>
          <a:off x="0" y="0"/>
          <a:ext cx="0" cy="0"/>
          <a:chOff x="0" y="0"/>
          <a:chExt cx="0" cy="0"/>
        </a:xfrm>
      </p:grpSpPr>
      <p:sp>
        <p:nvSpPr>
          <p:cNvPr id="293" name="Google Shape;293;p11"/>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b="1" lang="en-US" sz="1250">
                <a:solidFill>
                  <a:srgbClr val="6E6E6E"/>
                </a:solidFill>
                <a:latin typeface="Montserrat"/>
                <a:ea typeface="Montserrat"/>
                <a:cs typeface="Montserrat"/>
                <a:sym typeface="Montserrat"/>
              </a:rPr>
              <a:t>HOW TO PLAY  ·  STEP 4 OF 7</a:t>
            </a:r>
            <a:endParaRPr sz="1250">
              <a:solidFill>
                <a:schemeClr val="dk1"/>
              </a:solidFill>
              <a:latin typeface="Calibri"/>
              <a:ea typeface="Calibri"/>
              <a:cs typeface="Calibri"/>
              <a:sym typeface="Calibri"/>
            </a:endParaRPr>
          </a:p>
        </p:txBody>
      </p:sp>
      <p:sp>
        <p:nvSpPr>
          <p:cNvPr id="294" name="Google Shape;294;p11"/>
          <p:cNvSpPr/>
          <p:nvPr/>
        </p:nvSpPr>
        <p:spPr>
          <a:xfrm>
            <a:off x="502920" y="731520"/>
            <a:ext cx="859536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300"/>
              <a:buFont typeface="Montserrat"/>
              <a:buNone/>
            </a:pPr>
            <a:r>
              <a:rPr b="1" lang="en-US" sz="3300">
                <a:solidFill>
                  <a:srgbClr val="0A0A0A"/>
                </a:solidFill>
                <a:latin typeface="Montserrat"/>
                <a:ea typeface="Montserrat"/>
                <a:cs typeface="Montserrat"/>
                <a:sym typeface="Montserrat"/>
              </a:rPr>
              <a:t>Reveal Your Wildcard</a:t>
            </a:r>
            <a:endParaRPr sz="3300">
              <a:solidFill>
                <a:schemeClr val="dk1"/>
              </a:solidFill>
              <a:latin typeface="Calibri"/>
              <a:ea typeface="Calibri"/>
              <a:cs typeface="Calibri"/>
              <a:sym typeface="Calibri"/>
            </a:endParaRPr>
          </a:p>
        </p:txBody>
      </p:sp>
      <p:sp>
        <p:nvSpPr>
          <p:cNvPr id="295" name="Google Shape;295;p11"/>
          <p:cNvSpPr/>
          <p:nvPr/>
        </p:nvSpPr>
        <p:spPr>
          <a:xfrm>
            <a:off x="502920" y="1554480"/>
            <a:ext cx="1783080" cy="384048"/>
          </a:xfrm>
          <a:prstGeom prst="roundRect">
            <a:avLst>
              <a:gd fmla="val 50000" name="adj"/>
            </a:avLst>
          </a:prstGeom>
          <a:solidFill>
            <a:srgbClr val="9B59B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11"/>
          <p:cNvSpPr/>
          <p:nvPr/>
        </p:nvSpPr>
        <p:spPr>
          <a:xfrm>
            <a:off x="502920"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50"/>
              <a:buFont typeface="Montserrat"/>
              <a:buNone/>
            </a:pPr>
            <a:r>
              <a:rPr b="1" lang="en-US" sz="1150">
                <a:solidFill>
                  <a:srgbClr val="FFFFFF"/>
                </a:solidFill>
                <a:latin typeface="Montserrat"/>
                <a:ea typeface="Montserrat"/>
                <a:cs typeface="Montserrat"/>
                <a:sym typeface="Montserrat"/>
              </a:rPr>
              <a:t>WILDCARD</a:t>
            </a:r>
            <a:endParaRPr sz="1150">
              <a:solidFill>
                <a:schemeClr val="dk1"/>
              </a:solidFill>
              <a:latin typeface="Calibri"/>
              <a:ea typeface="Calibri"/>
              <a:cs typeface="Calibri"/>
              <a:sym typeface="Calibri"/>
            </a:endParaRPr>
          </a:p>
        </p:txBody>
      </p:sp>
      <p:sp>
        <p:nvSpPr>
          <p:cNvPr id="297" name="Google Shape;297;p11"/>
          <p:cNvSpPr/>
          <p:nvPr/>
        </p:nvSpPr>
        <p:spPr>
          <a:xfrm>
            <a:off x="2441448" y="1554480"/>
            <a:ext cx="1783080" cy="384048"/>
          </a:xfrm>
          <a:prstGeom prst="roundRect">
            <a:avLst>
              <a:gd fmla="val 50000" name="adj"/>
            </a:avLst>
          </a:prstGeom>
          <a:solidFill>
            <a:srgbClr val="D7455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11"/>
          <p:cNvSpPr/>
          <p:nvPr/>
        </p:nvSpPr>
        <p:spPr>
          <a:xfrm>
            <a:off x="2441448"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50"/>
              <a:buFont typeface="Montserrat"/>
              <a:buNone/>
            </a:pPr>
            <a:r>
              <a:rPr b="1" lang="en-US" sz="1150">
                <a:solidFill>
                  <a:srgbClr val="FFFFFF"/>
                </a:solidFill>
                <a:latin typeface="Montserrat"/>
                <a:ea typeface="Montserrat"/>
                <a:cs typeface="Montserrat"/>
                <a:sym typeface="Montserrat"/>
              </a:rPr>
              <a:t>BYLAW</a:t>
            </a:r>
            <a:endParaRPr sz="1150">
              <a:solidFill>
                <a:schemeClr val="dk1"/>
              </a:solidFill>
              <a:latin typeface="Calibri"/>
              <a:ea typeface="Calibri"/>
              <a:cs typeface="Calibri"/>
              <a:sym typeface="Calibri"/>
            </a:endParaRPr>
          </a:p>
        </p:txBody>
      </p:sp>
      <p:sp>
        <p:nvSpPr>
          <p:cNvPr id="299" name="Google Shape;299;p11"/>
          <p:cNvSpPr/>
          <p:nvPr/>
        </p:nvSpPr>
        <p:spPr>
          <a:xfrm>
            <a:off x="9677095" y="384048"/>
            <a:ext cx="2011680" cy="420624"/>
          </a:xfrm>
          <a:prstGeom prst="roundRect">
            <a:avLst>
              <a:gd fmla="val 50000" name="adj"/>
            </a:avLst>
          </a:pr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11"/>
          <p:cNvSpPr/>
          <p:nvPr/>
        </p:nvSpPr>
        <p:spPr>
          <a:xfrm>
            <a:off x="9677033" y="384060"/>
            <a:ext cx="2011800" cy="420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50"/>
              <a:buFont typeface="Montserrat"/>
              <a:buNone/>
            </a:pPr>
            <a:r>
              <a:rPr b="1" lang="en-US" sz="1250">
                <a:solidFill>
                  <a:srgbClr val="FFFFFF"/>
                </a:solidFill>
                <a:latin typeface="Montserrat"/>
                <a:ea typeface="Montserrat"/>
                <a:cs typeface="Montserrat"/>
                <a:sym typeface="Montserrat"/>
              </a:rPr>
              <a:t>5–10 MIN</a:t>
            </a:r>
            <a:endParaRPr sz="1250">
              <a:solidFill>
                <a:schemeClr val="dk1"/>
              </a:solidFill>
              <a:latin typeface="Calibri"/>
              <a:ea typeface="Calibri"/>
              <a:cs typeface="Calibri"/>
              <a:sym typeface="Calibri"/>
            </a:endParaRPr>
          </a:p>
        </p:txBody>
      </p:sp>
      <p:sp>
        <p:nvSpPr>
          <p:cNvPr id="301" name="Google Shape;301;p11"/>
          <p:cNvSpPr/>
          <p:nvPr/>
        </p:nvSpPr>
        <p:spPr>
          <a:xfrm>
            <a:off x="502920" y="2240280"/>
            <a:ext cx="10515600" cy="50292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00"/>
              <a:buFont typeface="Montserrat"/>
              <a:buNone/>
            </a:pPr>
            <a:r>
              <a:rPr lang="en-US" sz="1600">
                <a:solidFill>
                  <a:srgbClr val="1A1A1A"/>
                </a:solidFill>
                <a:latin typeface="Montserrat"/>
                <a:ea typeface="Montserrat"/>
                <a:cs typeface="Montserrat"/>
                <a:sym typeface="Montserrat"/>
              </a:rPr>
              <a:t>Flip your Wildcard. Adapt your solution and keep your Bylaw built in.</a:t>
            </a:r>
            <a:endParaRPr sz="1600">
              <a:solidFill>
                <a:schemeClr val="dk1"/>
              </a:solidFill>
              <a:latin typeface="Calibri"/>
              <a:ea typeface="Calibri"/>
              <a:cs typeface="Calibri"/>
              <a:sym typeface="Calibri"/>
            </a:endParaRPr>
          </a:p>
        </p:txBody>
      </p:sp>
      <p:sp>
        <p:nvSpPr>
          <p:cNvPr id="302" name="Google Shape;302;p11"/>
          <p:cNvSpPr/>
          <p:nvPr/>
        </p:nvSpPr>
        <p:spPr>
          <a:xfrm>
            <a:off x="502920" y="2880360"/>
            <a:ext cx="36576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100"/>
              <a:buFont typeface="Montserrat"/>
              <a:buNone/>
            </a:pPr>
            <a:r>
              <a:rPr b="1" lang="en-US" sz="1100">
                <a:solidFill>
                  <a:srgbClr val="6E6E6E"/>
                </a:solidFill>
                <a:latin typeface="Montserrat"/>
                <a:ea typeface="Montserrat"/>
                <a:cs typeface="Montserrat"/>
                <a:sym typeface="Montserrat"/>
              </a:rPr>
              <a:t>EXAMPLE TWISTS</a:t>
            </a:r>
            <a:endParaRPr sz="1100">
              <a:solidFill>
                <a:schemeClr val="dk1"/>
              </a:solidFill>
              <a:latin typeface="Calibri"/>
              <a:ea typeface="Calibri"/>
              <a:cs typeface="Calibri"/>
              <a:sym typeface="Calibri"/>
            </a:endParaRPr>
          </a:p>
        </p:txBody>
      </p:sp>
      <p:sp>
        <p:nvSpPr>
          <p:cNvPr id="303" name="Google Shape;303;p11"/>
          <p:cNvSpPr/>
          <p:nvPr/>
        </p:nvSpPr>
        <p:spPr>
          <a:xfrm>
            <a:off x="594360" y="3246120"/>
            <a:ext cx="6035040" cy="164592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30000"/>
              </a:lnSpc>
              <a:spcBef>
                <a:spcPts val="0"/>
              </a:spcBef>
              <a:spcAft>
                <a:spcPts val="0"/>
              </a:spcAft>
              <a:buClr>
                <a:srgbClr val="1A1A1A"/>
              </a:buClr>
              <a:buSzPts val="1600"/>
              <a:buFont typeface="Montserrat"/>
              <a:buChar char="•"/>
            </a:pPr>
            <a:r>
              <a:rPr lang="en-US" sz="1600">
                <a:solidFill>
                  <a:srgbClr val="1A1A1A"/>
                </a:solidFill>
                <a:latin typeface="Montserrat"/>
                <a:ea typeface="Montserrat"/>
                <a:cs typeface="Montserrat"/>
                <a:sym typeface="Montserrat"/>
              </a:rPr>
              <a:t>Your business is now illegal.</a:t>
            </a:r>
            <a:endParaRPr sz="1600">
              <a:solidFill>
                <a:schemeClr val="dk1"/>
              </a:solidFill>
              <a:latin typeface="Calibri"/>
              <a:ea typeface="Calibri"/>
              <a:cs typeface="Calibri"/>
              <a:sym typeface="Calibri"/>
            </a:endParaRPr>
          </a:p>
          <a:p>
            <a:pPr indent="-342900" lvl="0" marL="342900" marR="0" rtl="0" algn="l">
              <a:lnSpc>
                <a:spcPct val="130000"/>
              </a:lnSpc>
              <a:spcBef>
                <a:spcPts val="1100"/>
              </a:spcBef>
              <a:spcAft>
                <a:spcPts val="0"/>
              </a:spcAft>
              <a:buClr>
                <a:srgbClr val="1A1A1A"/>
              </a:buClr>
              <a:buSzPts val="1600"/>
              <a:buFont typeface="Montserrat"/>
              <a:buChar char="•"/>
            </a:pPr>
            <a:r>
              <a:rPr lang="en-US" sz="1600">
                <a:solidFill>
                  <a:srgbClr val="1A1A1A"/>
                </a:solidFill>
                <a:latin typeface="Montserrat"/>
                <a:ea typeface="Montserrat"/>
                <a:cs typeface="Montserrat"/>
                <a:sym typeface="Montserrat"/>
              </a:rPr>
              <a:t>A competitor enters the market.</a:t>
            </a:r>
            <a:endParaRPr sz="1600">
              <a:solidFill>
                <a:schemeClr val="dk1"/>
              </a:solidFill>
              <a:latin typeface="Calibri"/>
              <a:ea typeface="Calibri"/>
              <a:cs typeface="Calibri"/>
              <a:sym typeface="Calibri"/>
            </a:endParaRPr>
          </a:p>
          <a:p>
            <a:pPr indent="-342900" lvl="0" marL="342900" marR="0" rtl="0" algn="l">
              <a:lnSpc>
                <a:spcPct val="130000"/>
              </a:lnSpc>
              <a:spcBef>
                <a:spcPts val="1100"/>
              </a:spcBef>
              <a:spcAft>
                <a:spcPts val="0"/>
              </a:spcAft>
              <a:buClr>
                <a:srgbClr val="1A1A1A"/>
              </a:buClr>
              <a:buSzPts val="1600"/>
              <a:buFont typeface="Montserrat"/>
              <a:buChar char="•"/>
            </a:pPr>
            <a:r>
              <a:rPr lang="en-US" sz="1600">
                <a:solidFill>
                  <a:srgbClr val="1A1A1A"/>
                </a:solidFill>
                <a:latin typeface="Montserrat"/>
                <a:ea typeface="Montserrat"/>
                <a:cs typeface="Montserrat"/>
                <a:sym typeface="Montserrat"/>
              </a:rPr>
              <a:t>Tourism suddenly explodes.</a:t>
            </a:r>
            <a:endParaRPr sz="1600">
              <a:solidFill>
                <a:schemeClr val="dk1"/>
              </a:solidFill>
              <a:latin typeface="Calibri"/>
              <a:ea typeface="Calibri"/>
              <a:cs typeface="Calibri"/>
              <a:sym typeface="Calibri"/>
            </a:endParaRPr>
          </a:p>
        </p:txBody>
      </p:sp>
      <p:sp>
        <p:nvSpPr>
          <p:cNvPr id="304" name="Google Shape;304;p11"/>
          <p:cNvSpPr/>
          <p:nvPr/>
        </p:nvSpPr>
        <p:spPr>
          <a:xfrm>
            <a:off x="7269480" y="2880360"/>
            <a:ext cx="4434840" cy="2788920"/>
          </a:xfrm>
          <a:prstGeom prst="roundRect">
            <a:avLst>
              <a:gd fmla="val 1967" name="adj"/>
            </a:avLst>
          </a:prstGeom>
          <a:solidFill>
            <a:srgbClr val="F4F4F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11"/>
          <p:cNvSpPr/>
          <p:nvPr/>
        </p:nvSpPr>
        <p:spPr>
          <a:xfrm>
            <a:off x="7589520" y="3063240"/>
            <a:ext cx="38404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100"/>
              <a:buFont typeface="Montserrat"/>
              <a:buNone/>
            </a:pPr>
            <a:r>
              <a:rPr b="1" lang="en-US" sz="1100">
                <a:solidFill>
                  <a:srgbClr val="6E6E6E"/>
                </a:solidFill>
                <a:latin typeface="Montserrat"/>
                <a:ea typeface="Montserrat"/>
                <a:cs typeface="Montserrat"/>
                <a:sym typeface="Montserrat"/>
              </a:rPr>
              <a:t>SAMPLE CARDS</a:t>
            </a:r>
            <a:endParaRPr sz="1100">
              <a:solidFill>
                <a:schemeClr val="dk1"/>
              </a:solidFill>
              <a:latin typeface="Calibri"/>
              <a:ea typeface="Calibri"/>
              <a:cs typeface="Calibri"/>
              <a:sym typeface="Calibri"/>
            </a:endParaRPr>
          </a:p>
        </p:txBody>
      </p:sp>
      <p:sp>
        <p:nvSpPr>
          <p:cNvPr id="306" name="Google Shape;306;p11"/>
          <p:cNvSpPr/>
          <p:nvPr/>
        </p:nvSpPr>
        <p:spPr>
          <a:xfrm>
            <a:off x="7589520" y="3383280"/>
            <a:ext cx="384048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B59B6"/>
              </a:buClr>
              <a:buSzPts val="1400"/>
              <a:buFont typeface="Montserrat"/>
              <a:buNone/>
            </a:pPr>
            <a:r>
              <a:rPr b="1" lang="en-US" sz="1450">
                <a:solidFill>
                  <a:srgbClr val="9B59B6"/>
                </a:solidFill>
                <a:latin typeface="Montserrat"/>
                <a:ea typeface="Montserrat"/>
                <a:cs typeface="Montserrat"/>
                <a:sym typeface="Montserrat"/>
              </a:rPr>
              <a:t>Wildcard — U-Turn</a:t>
            </a:r>
            <a:endParaRPr sz="1450">
              <a:solidFill>
                <a:schemeClr val="dk1"/>
              </a:solidFill>
              <a:latin typeface="Calibri"/>
              <a:ea typeface="Calibri"/>
              <a:cs typeface="Calibri"/>
              <a:sym typeface="Calibri"/>
            </a:endParaRPr>
          </a:p>
        </p:txBody>
      </p:sp>
      <p:sp>
        <p:nvSpPr>
          <p:cNvPr id="307" name="Google Shape;307;p11"/>
          <p:cNvSpPr/>
          <p:nvPr/>
        </p:nvSpPr>
        <p:spPr>
          <a:xfrm>
            <a:off x="7589520" y="3730752"/>
            <a:ext cx="3840480" cy="77724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6E6E6E"/>
              </a:buClr>
              <a:buSzPts val="1150"/>
              <a:buFont typeface="Montserrat"/>
              <a:buNone/>
            </a:pPr>
            <a:r>
              <a:rPr i="1" lang="en-US" sz="1450">
                <a:solidFill>
                  <a:srgbClr val="6E6E6E"/>
                </a:solidFill>
                <a:latin typeface="Montserrat"/>
                <a:ea typeface="Montserrat"/>
                <a:cs typeface="Montserrat"/>
                <a:sym typeface="Montserrat"/>
              </a:rPr>
              <a:t>“Your business is now illegal. Pivot your idea while still solving the same problem.”</a:t>
            </a:r>
            <a:endParaRPr sz="1450">
              <a:solidFill>
                <a:schemeClr val="dk1"/>
              </a:solidFill>
              <a:latin typeface="Calibri"/>
              <a:ea typeface="Calibri"/>
              <a:cs typeface="Calibri"/>
              <a:sym typeface="Calibri"/>
            </a:endParaRPr>
          </a:p>
        </p:txBody>
      </p:sp>
      <p:sp>
        <p:nvSpPr>
          <p:cNvPr id="308" name="Google Shape;308;p11"/>
          <p:cNvSpPr/>
          <p:nvPr/>
        </p:nvSpPr>
        <p:spPr>
          <a:xfrm>
            <a:off x="7589583" y="4745725"/>
            <a:ext cx="3840600" cy="32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74550"/>
              </a:buClr>
              <a:buSzPts val="1400"/>
              <a:buFont typeface="Montserrat"/>
              <a:buNone/>
            </a:pPr>
            <a:r>
              <a:rPr b="1" lang="en-US" sz="1450">
                <a:solidFill>
                  <a:srgbClr val="D74550"/>
                </a:solidFill>
                <a:latin typeface="Montserrat"/>
                <a:ea typeface="Montserrat"/>
                <a:cs typeface="Montserrat"/>
                <a:sym typeface="Montserrat"/>
              </a:rPr>
              <a:t>Bylaw — Social Enterprise</a:t>
            </a:r>
            <a:endParaRPr sz="1450">
              <a:solidFill>
                <a:schemeClr val="dk1"/>
              </a:solidFill>
              <a:latin typeface="Calibri"/>
              <a:ea typeface="Calibri"/>
              <a:cs typeface="Calibri"/>
              <a:sym typeface="Calibri"/>
            </a:endParaRPr>
          </a:p>
        </p:txBody>
      </p:sp>
      <p:sp>
        <p:nvSpPr>
          <p:cNvPr id="309" name="Google Shape;309;p11"/>
          <p:cNvSpPr/>
          <p:nvPr/>
        </p:nvSpPr>
        <p:spPr>
          <a:xfrm>
            <a:off x="7589520" y="5029197"/>
            <a:ext cx="3840600" cy="64020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6E6E6E"/>
              </a:buClr>
              <a:buSzPts val="1150"/>
              <a:buFont typeface="Montserrat"/>
              <a:buNone/>
            </a:pPr>
            <a:r>
              <a:rPr i="1" lang="en-US" sz="1450">
                <a:solidFill>
                  <a:srgbClr val="6E6E6E"/>
                </a:solidFill>
                <a:latin typeface="Montserrat"/>
                <a:ea typeface="Montserrat"/>
                <a:cs typeface="Montserrat"/>
                <a:sym typeface="Montserrat"/>
              </a:rPr>
              <a:t>“At least 50% of profits must support a social or environmental cause.”</a:t>
            </a:r>
            <a:endParaRPr sz="1450">
              <a:solidFill>
                <a:schemeClr val="dk1"/>
              </a:solidFill>
              <a:latin typeface="Calibri"/>
              <a:ea typeface="Calibri"/>
              <a:cs typeface="Calibri"/>
              <a:sym typeface="Calibri"/>
            </a:endParaRPr>
          </a:p>
        </p:txBody>
      </p:sp>
      <p:sp>
        <p:nvSpPr>
          <p:cNvPr id="310" name="Google Shape;310;p11"/>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11</a:t>
            </a:r>
            <a:endParaRPr sz="9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5" name="Shape 315"/>
        <p:cNvGrpSpPr/>
        <p:nvPr/>
      </p:nvGrpSpPr>
      <p:grpSpPr>
        <a:xfrm>
          <a:off x="0" y="0"/>
          <a:ext cx="0" cy="0"/>
          <a:chOff x="0" y="0"/>
          <a:chExt cx="0" cy="0"/>
        </a:xfrm>
      </p:grpSpPr>
      <p:sp>
        <p:nvSpPr>
          <p:cNvPr id="316" name="Google Shape;316;p12"/>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b="1" lang="en-US" sz="1250">
                <a:solidFill>
                  <a:srgbClr val="6E6E6E"/>
                </a:solidFill>
                <a:latin typeface="Montserrat"/>
                <a:ea typeface="Montserrat"/>
                <a:cs typeface="Montserrat"/>
                <a:sym typeface="Montserrat"/>
              </a:rPr>
              <a:t>HOW TO PLAY  ·  STEP 5 OF 7</a:t>
            </a:r>
            <a:endParaRPr sz="1250">
              <a:solidFill>
                <a:schemeClr val="dk1"/>
              </a:solidFill>
              <a:latin typeface="Calibri"/>
              <a:ea typeface="Calibri"/>
              <a:cs typeface="Calibri"/>
              <a:sym typeface="Calibri"/>
            </a:endParaRPr>
          </a:p>
        </p:txBody>
      </p:sp>
      <p:sp>
        <p:nvSpPr>
          <p:cNvPr id="317" name="Google Shape;317;p12"/>
          <p:cNvSpPr/>
          <p:nvPr/>
        </p:nvSpPr>
        <p:spPr>
          <a:xfrm>
            <a:off x="502920" y="731520"/>
            <a:ext cx="859536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300"/>
              <a:buFont typeface="Montserrat"/>
              <a:buNone/>
            </a:pPr>
            <a:r>
              <a:rPr b="1" lang="en-US" sz="3300">
                <a:solidFill>
                  <a:srgbClr val="0A0A0A"/>
                </a:solidFill>
                <a:latin typeface="Montserrat"/>
                <a:ea typeface="Montserrat"/>
                <a:cs typeface="Montserrat"/>
                <a:sym typeface="Montserrat"/>
              </a:rPr>
              <a:t>Prepare Your Pitch</a:t>
            </a:r>
            <a:endParaRPr sz="3300">
              <a:solidFill>
                <a:schemeClr val="dk1"/>
              </a:solidFill>
              <a:latin typeface="Calibri"/>
              <a:ea typeface="Calibri"/>
              <a:cs typeface="Calibri"/>
              <a:sym typeface="Calibri"/>
            </a:endParaRPr>
          </a:p>
        </p:txBody>
      </p:sp>
      <p:sp>
        <p:nvSpPr>
          <p:cNvPr id="318" name="Google Shape;318;p12"/>
          <p:cNvSpPr/>
          <p:nvPr/>
        </p:nvSpPr>
        <p:spPr>
          <a:xfrm>
            <a:off x="9677095" y="384048"/>
            <a:ext cx="2011680" cy="420624"/>
          </a:xfrm>
          <a:prstGeom prst="roundRect">
            <a:avLst>
              <a:gd fmla="val 50000" name="adj"/>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12"/>
          <p:cNvSpPr/>
          <p:nvPr/>
        </p:nvSpPr>
        <p:spPr>
          <a:xfrm>
            <a:off x="9677095" y="384048"/>
            <a:ext cx="2011680" cy="42062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50"/>
              <a:buFont typeface="Montserrat"/>
              <a:buNone/>
            </a:pPr>
            <a:r>
              <a:rPr b="1" lang="en-US" sz="1250">
                <a:solidFill>
                  <a:srgbClr val="FFFFFF"/>
                </a:solidFill>
                <a:latin typeface="Montserrat"/>
                <a:ea typeface="Montserrat"/>
                <a:cs typeface="Montserrat"/>
                <a:sym typeface="Montserrat"/>
              </a:rPr>
              <a:t>5–10 MIN</a:t>
            </a:r>
            <a:endParaRPr sz="1250">
              <a:solidFill>
                <a:schemeClr val="dk1"/>
              </a:solidFill>
              <a:latin typeface="Calibri"/>
              <a:ea typeface="Calibri"/>
              <a:cs typeface="Calibri"/>
              <a:sym typeface="Calibri"/>
            </a:endParaRPr>
          </a:p>
        </p:txBody>
      </p:sp>
      <p:sp>
        <p:nvSpPr>
          <p:cNvPr id="320" name="Google Shape;320;p12"/>
          <p:cNvSpPr/>
          <p:nvPr/>
        </p:nvSpPr>
        <p:spPr>
          <a:xfrm>
            <a:off x="502920" y="2240280"/>
            <a:ext cx="10515600" cy="41148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00"/>
              <a:buFont typeface="Montserrat"/>
              <a:buNone/>
            </a:pPr>
            <a:r>
              <a:rPr lang="en-US" sz="1600">
                <a:solidFill>
                  <a:srgbClr val="1A1A1A"/>
                </a:solidFill>
                <a:latin typeface="Montserrat"/>
                <a:ea typeface="Montserrat"/>
                <a:cs typeface="Montserrat"/>
                <a:sym typeface="Montserrat"/>
              </a:rPr>
              <a:t>Prepare a short presentation using this format:</a:t>
            </a:r>
            <a:endParaRPr sz="1600">
              <a:solidFill>
                <a:schemeClr val="dk1"/>
              </a:solidFill>
              <a:latin typeface="Calibri"/>
              <a:ea typeface="Calibri"/>
              <a:cs typeface="Calibri"/>
              <a:sym typeface="Calibri"/>
            </a:endParaRPr>
          </a:p>
        </p:txBody>
      </p:sp>
      <p:sp>
        <p:nvSpPr>
          <p:cNvPr id="321" name="Google Shape;321;p12"/>
          <p:cNvSpPr/>
          <p:nvPr/>
        </p:nvSpPr>
        <p:spPr>
          <a:xfrm>
            <a:off x="502920" y="2743200"/>
            <a:ext cx="246888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650"/>
              <a:buFont typeface="Montserrat"/>
              <a:buNone/>
            </a:pPr>
            <a:r>
              <a:rPr b="1" lang="en-US" sz="1650">
                <a:solidFill>
                  <a:srgbClr val="1BAFBF"/>
                </a:solidFill>
                <a:latin typeface="Montserrat"/>
                <a:ea typeface="Montserrat"/>
                <a:cs typeface="Montserrat"/>
                <a:sym typeface="Montserrat"/>
              </a:rPr>
              <a:t>The Problem</a:t>
            </a:r>
            <a:endParaRPr sz="1650">
              <a:solidFill>
                <a:schemeClr val="dk1"/>
              </a:solidFill>
              <a:latin typeface="Calibri"/>
              <a:ea typeface="Calibri"/>
              <a:cs typeface="Calibri"/>
              <a:sym typeface="Calibri"/>
            </a:endParaRPr>
          </a:p>
        </p:txBody>
      </p:sp>
      <p:sp>
        <p:nvSpPr>
          <p:cNvPr id="322" name="Google Shape;322;p12"/>
          <p:cNvSpPr/>
          <p:nvPr/>
        </p:nvSpPr>
        <p:spPr>
          <a:xfrm>
            <a:off x="3154680" y="2743200"/>
            <a:ext cx="731520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50"/>
              <a:buFont typeface="Montserrat"/>
              <a:buNone/>
            </a:pPr>
            <a:r>
              <a:rPr lang="en-US" sz="1450">
                <a:solidFill>
                  <a:srgbClr val="6E6E6E"/>
                </a:solidFill>
                <a:latin typeface="Montserrat"/>
                <a:ea typeface="Montserrat"/>
                <a:cs typeface="Montserrat"/>
                <a:sym typeface="Montserrat"/>
              </a:rPr>
              <a:t>What challenge exists in your town?</a:t>
            </a:r>
            <a:endParaRPr sz="1450">
              <a:solidFill>
                <a:schemeClr val="dk1"/>
              </a:solidFill>
              <a:latin typeface="Calibri"/>
              <a:ea typeface="Calibri"/>
              <a:cs typeface="Calibri"/>
              <a:sym typeface="Calibri"/>
            </a:endParaRPr>
          </a:p>
        </p:txBody>
      </p:sp>
      <p:sp>
        <p:nvSpPr>
          <p:cNvPr id="323" name="Google Shape;323;p12"/>
          <p:cNvSpPr/>
          <p:nvPr/>
        </p:nvSpPr>
        <p:spPr>
          <a:xfrm>
            <a:off x="502920" y="3364992"/>
            <a:ext cx="246888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FCF97"/>
              </a:buClr>
              <a:buSzPts val="1650"/>
              <a:buFont typeface="Montserrat"/>
              <a:buNone/>
            </a:pPr>
            <a:r>
              <a:rPr b="1" lang="en-US" sz="1650">
                <a:solidFill>
                  <a:srgbClr val="6FCF97"/>
                </a:solidFill>
                <a:latin typeface="Montserrat"/>
                <a:ea typeface="Montserrat"/>
                <a:cs typeface="Montserrat"/>
                <a:sym typeface="Montserrat"/>
              </a:rPr>
              <a:t>The Solution</a:t>
            </a:r>
            <a:endParaRPr sz="1650">
              <a:solidFill>
                <a:schemeClr val="dk1"/>
              </a:solidFill>
              <a:latin typeface="Calibri"/>
              <a:ea typeface="Calibri"/>
              <a:cs typeface="Calibri"/>
              <a:sym typeface="Calibri"/>
            </a:endParaRPr>
          </a:p>
        </p:txBody>
      </p:sp>
      <p:sp>
        <p:nvSpPr>
          <p:cNvPr id="324" name="Google Shape;324;p12"/>
          <p:cNvSpPr/>
          <p:nvPr/>
        </p:nvSpPr>
        <p:spPr>
          <a:xfrm>
            <a:off x="3154680" y="3364992"/>
            <a:ext cx="731520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50"/>
              <a:buFont typeface="Montserrat"/>
              <a:buNone/>
            </a:pPr>
            <a:r>
              <a:rPr lang="en-US" sz="1450">
                <a:solidFill>
                  <a:srgbClr val="6E6E6E"/>
                </a:solidFill>
                <a:latin typeface="Montserrat"/>
                <a:ea typeface="Montserrat"/>
                <a:cs typeface="Montserrat"/>
                <a:sym typeface="Montserrat"/>
              </a:rPr>
              <a:t>What did your team create?</a:t>
            </a:r>
            <a:endParaRPr sz="1450">
              <a:solidFill>
                <a:schemeClr val="dk1"/>
              </a:solidFill>
              <a:latin typeface="Calibri"/>
              <a:ea typeface="Calibri"/>
              <a:cs typeface="Calibri"/>
              <a:sym typeface="Calibri"/>
            </a:endParaRPr>
          </a:p>
        </p:txBody>
      </p:sp>
      <p:sp>
        <p:nvSpPr>
          <p:cNvPr id="325" name="Google Shape;325;p12"/>
          <p:cNvSpPr/>
          <p:nvPr/>
        </p:nvSpPr>
        <p:spPr>
          <a:xfrm>
            <a:off x="502920" y="3986784"/>
            <a:ext cx="246888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D74550"/>
              </a:buClr>
              <a:buSzPts val="1650"/>
              <a:buFont typeface="Montserrat"/>
              <a:buNone/>
            </a:pPr>
            <a:r>
              <a:rPr b="1" lang="en-US" sz="1650">
                <a:solidFill>
                  <a:srgbClr val="D74550"/>
                </a:solidFill>
                <a:latin typeface="Montserrat"/>
                <a:ea typeface="Montserrat"/>
                <a:cs typeface="Montserrat"/>
                <a:sym typeface="Montserrat"/>
              </a:rPr>
              <a:t>Why It Works</a:t>
            </a:r>
            <a:endParaRPr sz="1650">
              <a:solidFill>
                <a:schemeClr val="dk1"/>
              </a:solidFill>
              <a:latin typeface="Calibri"/>
              <a:ea typeface="Calibri"/>
              <a:cs typeface="Calibri"/>
              <a:sym typeface="Calibri"/>
            </a:endParaRPr>
          </a:p>
        </p:txBody>
      </p:sp>
      <p:sp>
        <p:nvSpPr>
          <p:cNvPr id="326" name="Google Shape;326;p12"/>
          <p:cNvSpPr/>
          <p:nvPr/>
        </p:nvSpPr>
        <p:spPr>
          <a:xfrm>
            <a:off x="3154680" y="3986784"/>
            <a:ext cx="731520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50"/>
              <a:buFont typeface="Montserrat"/>
              <a:buNone/>
            </a:pPr>
            <a:r>
              <a:rPr lang="en-US" sz="1450">
                <a:solidFill>
                  <a:srgbClr val="6E6E6E"/>
                </a:solidFill>
                <a:latin typeface="Montserrat"/>
                <a:ea typeface="Montserrat"/>
                <a:cs typeface="Montserrat"/>
                <a:sym typeface="Montserrat"/>
              </a:rPr>
              <a:t>How does it address the town's quirks and bylaws?</a:t>
            </a:r>
            <a:endParaRPr sz="1450">
              <a:solidFill>
                <a:schemeClr val="dk1"/>
              </a:solidFill>
              <a:latin typeface="Calibri"/>
              <a:ea typeface="Calibri"/>
              <a:cs typeface="Calibri"/>
              <a:sym typeface="Calibri"/>
            </a:endParaRPr>
          </a:p>
        </p:txBody>
      </p:sp>
      <p:sp>
        <p:nvSpPr>
          <p:cNvPr id="327" name="Google Shape;327;p12"/>
          <p:cNvSpPr/>
          <p:nvPr/>
        </p:nvSpPr>
        <p:spPr>
          <a:xfrm>
            <a:off x="502920" y="4608576"/>
            <a:ext cx="246888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9B59B6"/>
              </a:buClr>
              <a:buSzPts val="1650"/>
              <a:buFont typeface="Montserrat"/>
              <a:buNone/>
            </a:pPr>
            <a:r>
              <a:rPr b="1" lang="en-US" sz="1650">
                <a:solidFill>
                  <a:srgbClr val="9B59B6"/>
                </a:solidFill>
                <a:latin typeface="Montserrat"/>
                <a:ea typeface="Montserrat"/>
                <a:cs typeface="Montserrat"/>
                <a:sym typeface="Montserrat"/>
              </a:rPr>
              <a:t>The Pivot</a:t>
            </a:r>
            <a:endParaRPr sz="1650">
              <a:solidFill>
                <a:schemeClr val="dk1"/>
              </a:solidFill>
              <a:latin typeface="Calibri"/>
              <a:ea typeface="Calibri"/>
              <a:cs typeface="Calibri"/>
              <a:sym typeface="Calibri"/>
            </a:endParaRPr>
          </a:p>
        </p:txBody>
      </p:sp>
      <p:sp>
        <p:nvSpPr>
          <p:cNvPr id="328" name="Google Shape;328;p12"/>
          <p:cNvSpPr/>
          <p:nvPr/>
        </p:nvSpPr>
        <p:spPr>
          <a:xfrm>
            <a:off x="3154680" y="4608576"/>
            <a:ext cx="731520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50"/>
              <a:buFont typeface="Montserrat"/>
              <a:buNone/>
            </a:pPr>
            <a:r>
              <a:rPr lang="en-US" sz="1450">
                <a:solidFill>
                  <a:srgbClr val="6E6E6E"/>
                </a:solidFill>
                <a:latin typeface="Montserrat"/>
                <a:ea typeface="Montserrat"/>
                <a:cs typeface="Montserrat"/>
                <a:sym typeface="Montserrat"/>
              </a:rPr>
              <a:t>How did the Wildcard Card impact your idea?</a:t>
            </a:r>
            <a:endParaRPr sz="1450">
              <a:solidFill>
                <a:schemeClr val="dk1"/>
              </a:solidFill>
              <a:latin typeface="Calibri"/>
              <a:ea typeface="Calibri"/>
              <a:cs typeface="Calibri"/>
              <a:sym typeface="Calibri"/>
            </a:endParaRPr>
          </a:p>
        </p:txBody>
      </p:sp>
      <p:sp>
        <p:nvSpPr>
          <p:cNvPr id="329" name="Google Shape;329;p12"/>
          <p:cNvSpPr/>
          <p:nvPr/>
        </p:nvSpPr>
        <p:spPr>
          <a:xfrm>
            <a:off x="502920" y="5367528"/>
            <a:ext cx="11185855" cy="640080"/>
          </a:xfrm>
          <a:prstGeom prst="roundRect">
            <a:avLst>
              <a:gd fmla="val 21429" name="adj"/>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12"/>
          <p:cNvSpPr/>
          <p:nvPr/>
        </p:nvSpPr>
        <p:spPr>
          <a:xfrm>
            <a:off x="777240" y="5367528"/>
            <a:ext cx="73152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550"/>
              <a:buFont typeface="Montserrat"/>
              <a:buNone/>
            </a:pPr>
            <a:r>
              <a:rPr b="1" lang="en-US" sz="1550">
                <a:solidFill>
                  <a:srgbClr val="FFFFFF"/>
                </a:solidFill>
                <a:latin typeface="Montserrat"/>
                <a:ea typeface="Montserrat"/>
                <a:cs typeface="Montserrat"/>
                <a:sym typeface="Montserrat"/>
              </a:rPr>
              <a:t>Pitch length: 1–3 minutes per team</a:t>
            </a:r>
            <a:endParaRPr sz="1550">
              <a:solidFill>
                <a:schemeClr val="dk1"/>
              </a:solidFill>
              <a:latin typeface="Calibri"/>
              <a:ea typeface="Calibri"/>
              <a:cs typeface="Calibri"/>
              <a:sym typeface="Calibri"/>
            </a:endParaRPr>
          </a:p>
        </p:txBody>
      </p:sp>
      <p:sp>
        <p:nvSpPr>
          <p:cNvPr id="331" name="Google Shape;331;p12"/>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12</a:t>
            </a:r>
            <a:endParaRPr sz="9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6" name="Shape 336"/>
        <p:cNvGrpSpPr/>
        <p:nvPr/>
      </p:nvGrpSpPr>
      <p:grpSpPr>
        <a:xfrm>
          <a:off x="0" y="0"/>
          <a:ext cx="0" cy="0"/>
          <a:chOff x="0" y="0"/>
          <a:chExt cx="0" cy="0"/>
        </a:xfrm>
      </p:grpSpPr>
      <p:sp>
        <p:nvSpPr>
          <p:cNvPr id="337" name="Google Shape;337;p13"/>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b="1" lang="en-US" sz="1250">
                <a:solidFill>
                  <a:srgbClr val="6E6E6E"/>
                </a:solidFill>
                <a:latin typeface="Montserrat"/>
                <a:ea typeface="Montserrat"/>
                <a:cs typeface="Montserrat"/>
                <a:sym typeface="Montserrat"/>
              </a:rPr>
              <a:t>HOW TO PLAY  ·  STEP 6 OF 7</a:t>
            </a:r>
            <a:endParaRPr sz="1250">
              <a:solidFill>
                <a:schemeClr val="dk1"/>
              </a:solidFill>
              <a:latin typeface="Calibri"/>
              <a:ea typeface="Calibri"/>
              <a:cs typeface="Calibri"/>
              <a:sym typeface="Calibri"/>
            </a:endParaRPr>
          </a:p>
        </p:txBody>
      </p:sp>
      <p:sp>
        <p:nvSpPr>
          <p:cNvPr id="338" name="Google Shape;338;p13"/>
          <p:cNvSpPr/>
          <p:nvPr/>
        </p:nvSpPr>
        <p:spPr>
          <a:xfrm>
            <a:off x="502920" y="731520"/>
            <a:ext cx="859536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300"/>
              <a:buFont typeface="Montserrat"/>
              <a:buNone/>
            </a:pPr>
            <a:r>
              <a:rPr b="1" lang="en-US" sz="3300">
                <a:solidFill>
                  <a:srgbClr val="0A0A0A"/>
                </a:solidFill>
                <a:latin typeface="Montserrat"/>
                <a:ea typeface="Montserrat"/>
                <a:cs typeface="Montserrat"/>
                <a:sym typeface="Montserrat"/>
              </a:rPr>
              <a:t>Share Your Bright Idea</a:t>
            </a:r>
            <a:endParaRPr sz="3300">
              <a:solidFill>
                <a:schemeClr val="dk1"/>
              </a:solidFill>
              <a:latin typeface="Calibri"/>
              <a:ea typeface="Calibri"/>
              <a:cs typeface="Calibri"/>
              <a:sym typeface="Calibri"/>
            </a:endParaRPr>
          </a:p>
        </p:txBody>
      </p:sp>
      <p:sp>
        <p:nvSpPr>
          <p:cNvPr id="339" name="Google Shape;339;p13"/>
          <p:cNvSpPr/>
          <p:nvPr/>
        </p:nvSpPr>
        <p:spPr>
          <a:xfrm>
            <a:off x="9677095" y="384048"/>
            <a:ext cx="2011680" cy="420624"/>
          </a:xfrm>
          <a:prstGeom prst="roundRect">
            <a:avLst>
              <a:gd fmla="val 50000" name="adj"/>
            </a:avLst>
          </a:prstGeom>
          <a:solidFill>
            <a:srgbClr val="0A0A0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13"/>
          <p:cNvSpPr/>
          <p:nvPr/>
        </p:nvSpPr>
        <p:spPr>
          <a:xfrm>
            <a:off x="9677095" y="384048"/>
            <a:ext cx="2011680" cy="42062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250"/>
              <a:buFont typeface="Montserrat"/>
              <a:buNone/>
            </a:pPr>
            <a:r>
              <a:rPr b="1" lang="en-US" sz="1250">
                <a:solidFill>
                  <a:srgbClr val="FFFFFF"/>
                </a:solidFill>
                <a:latin typeface="Montserrat"/>
                <a:ea typeface="Montserrat"/>
                <a:cs typeface="Montserrat"/>
                <a:sym typeface="Montserrat"/>
              </a:rPr>
              <a:t>1–3 MIN / TEAM</a:t>
            </a:r>
            <a:endParaRPr sz="1250">
              <a:solidFill>
                <a:schemeClr val="dk1"/>
              </a:solidFill>
              <a:latin typeface="Calibri"/>
              <a:ea typeface="Calibri"/>
              <a:cs typeface="Calibri"/>
              <a:sym typeface="Calibri"/>
            </a:endParaRPr>
          </a:p>
        </p:txBody>
      </p:sp>
      <p:sp>
        <p:nvSpPr>
          <p:cNvPr id="341" name="Google Shape;341;p13"/>
          <p:cNvSpPr/>
          <p:nvPr/>
        </p:nvSpPr>
        <p:spPr>
          <a:xfrm>
            <a:off x="502920" y="2240280"/>
            <a:ext cx="10424160" cy="777240"/>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Clr>
                <a:srgbClr val="1A1A1A"/>
              </a:buClr>
              <a:buSzPts val="1600"/>
              <a:buFont typeface="Montserrat"/>
              <a:buNone/>
            </a:pPr>
            <a:r>
              <a:rPr lang="en-US" sz="1600">
                <a:solidFill>
                  <a:srgbClr val="1A1A1A"/>
                </a:solidFill>
                <a:latin typeface="Montserrat"/>
                <a:ea typeface="Montserrat"/>
                <a:cs typeface="Montserrat"/>
                <a:sym typeface="Montserrat"/>
              </a:rPr>
              <a:t>Each team presents its solution to the group. After each pitch, open the floor for questions and discussion.</a:t>
            </a:r>
            <a:endParaRPr sz="1600">
              <a:solidFill>
                <a:schemeClr val="dk1"/>
              </a:solidFill>
              <a:latin typeface="Calibri"/>
              <a:ea typeface="Calibri"/>
              <a:cs typeface="Calibri"/>
              <a:sym typeface="Calibri"/>
            </a:endParaRPr>
          </a:p>
        </p:txBody>
      </p:sp>
      <p:sp>
        <p:nvSpPr>
          <p:cNvPr id="342" name="Google Shape;342;p13"/>
          <p:cNvSpPr/>
          <p:nvPr/>
        </p:nvSpPr>
        <p:spPr>
          <a:xfrm>
            <a:off x="502920" y="3246120"/>
            <a:ext cx="73152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00"/>
              <a:buFont typeface="Montserrat"/>
              <a:buNone/>
            </a:pPr>
            <a:r>
              <a:rPr b="1" lang="en-US" sz="1200">
                <a:solidFill>
                  <a:srgbClr val="6E6E6E"/>
                </a:solidFill>
                <a:latin typeface="Montserrat"/>
                <a:ea typeface="Montserrat"/>
                <a:cs typeface="Montserrat"/>
                <a:sym typeface="Montserrat"/>
              </a:rPr>
              <a:t>AS A GROUP, VOTE FOR:</a:t>
            </a:r>
            <a:endParaRPr sz="1200">
              <a:solidFill>
                <a:schemeClr val="dk1"/>
              </a:solidFill>
              <a:latin typeface="Calibri"/>
              <a:ea typeface="Calibri"/>
              <a:cs typeface="Calibri"/>
              <a:sym typeface="Calibri"/>
            </a:endParaRPr>
          </a:p>
        </p:txBody>
      </p:sp>
      <p:sp>
        <p:nvSpPr>
          <p:cNvPr id="343" name="Google Shape;343;p13"/>
          <p:cNvSpPr/>
          <p:nvPr/>
        </p:nvSpPr>
        <p:spPr>
          <a:xfrm>
            <a:off x="502920" y="3657600"/>
            <a:ext cx="3520440" cy="1508760"/>
          </a:xfrm>
          <a:prstGeom prst="roundRect">
            <a:avLst>
              <a:gd fmla="val 6061" name="adj"/>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13"/>
          <p:cNvSpPr/>
          <p:nvPr/>
        </p:nvSpPr>
        <p:spPr>
          <a:xfrm>
            <a:off x="502920" y="3657600"/>
            <a:ext cx="3520440" cy="1508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Montserrat"/>
              <a:buNone/>
            </a:pPr>
            <a:r>
              <a:rPr b="1" lang="en-US" sz="1800">
                <a:solidFill>
                  <a:srgbClr val="FFFFFF"/>
                </a:solidFill>
                <a:latin typeface="Montserrat"/>
                <a:ea typeface="Montserrat"/>
                <a:cs typeface="Montserrat"/>
                <a:sym typeface="Montserrat"/>
              </a:rPr>
              <a:t>Best Solution</a:t>
            </a:r>
            <a:endParaRPr sz="1800">
              <a:solidFill>
                <a:schemeClr val="dk1"/>
              </a:solidFill>
              <a:latin typeface="Calibri"/>
              <a:ea typeface="Calibri"/>
              <a:cs typeface="Calibri"/>
              <a:sym typeface="Calibri"/>
            </a:endParaRPr>
          </a:p>
        </p:txBody>
      </p:sp>
      <p:sp>
        <p:nvSpPr>
          <p:cNvPr id="345" name="Google Shape;345;p13"/>
          <p:cNvSpPr/>
          <p:nvPr/>
        </p:nvSpPr>
        <p:spPr>
          <a:xfrm>
            <a:off x="4206240" y="3657600"/>
            <a:ext cx="3520440" cy="1508760"/>
          </a:xfrm>
          <a:prstGeom prst="roundRect">
            <a:avLst>
              <a:gd fmla="val 6061" name="adj"/>
            </a:avLst>
          </a:prstGeom>
          <a:solidFill>
            <a:srgbClr val="6FCF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13"/>
          <p:cNvSpPr/>
          <p:nvPr/>
        </p:nvSpPr>
        <p:spPr>
          <a:xfrm>
            <a:off x="4206240" y="3657600"/>
            <a:ext cx="3520440" cy="1508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Montserrat"/>
              <a:buNone/>
            </a:pPr>
            <a:r>
              <a:rPr b="1" lang="en-US" sz="1800">
                <a:solidFill>
                  <a:srgbClr val="FFFFFF"/>
                </a:solidFill>
                <a:latin typeface="Montserrat"/>
                <a:ea typeface="Montserrat"/>
                <a:cs typeface="Montserrat"/>
                <a:sym typeface="Montserrat"/>
              </a:rPr>
              <a:t>Best Pitch</a:t>
            </a:r>
            <a:endParaRPr sz="1800">
              <a:solidFill>
                <a:schemeClr val="dk1"/>
              </a:solidFill>
              <a:latin typeface="Calibri"/>
              <a:ea typeface="Calibri"/>
              <a:cs typeface="Calibri"/>
              <a:sym typeface="Calibri"/>
            </a:endParaRPr>
          </a:p>
        </p:txBody>
      </p:sp>
      <p:sp>
        <p:nvSpPr>
          <p:cNvPr id="347" name="Google Shape;347;p13"/>
          <p:cNvSpPr/>
          <p:nvPr/>
        </p:nvSpPr>
        <p:spPr>
          <a:xfrm>
            <a:off x="7909560" y="3657600"/>
            <a:ext cx="3520440" cy="1508760"/>
          </a:xfrm>
          <a:prstGeom prst="roundRect">
            <a:avLst>
              <a:gd fmla="val 6061" name="adj"/>
            </a:avLst>
          </a:prstGeom>
          <a:solidFill>
            <a:srgbClr val="9B59B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 name="Google Shape;348;p13"/>
          <p:cNvSpPr/>
          <p:nvPr/>
        </p:nvSpPr>
        <p:spPr>
          <a:xfrm>
            <a:off x="7909560" y="3657600"/>
            <a:ext cx="3520440" cy="1508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800"/>
              <a:buFont typeface="Montserrat"/>
              <a:buNone/>
            </a:pPr>
            <a:r>
              <a:rPr b="1" lang="en-US" sz="1800">
                <a:solidFill>
                  <a:srgbClr val="FFFFFF"/>
                </a:solidFill>
                <a:latin typeface="Montserrat"/>
                <a:ea typeface="Montserrat"/>
                <a:cs typeface="Montserrat"/>
                <a:sym typeface="Montserrat"/>
              </a:rPr>
              <a:t>Most Creative Idea</a:t>
            </a:r>
            <a:endParaRPr sz="1800">
              <a:solidFill>
                <a:schemeClr val="dk1"/>
              </a:solidFill>
              <a:latin typeface="Calibri"/>
              <a:ea typeface="Calibri"/>
              <a:cs typeface="Calibri"/>
              <a:sym typeface="Calibri"/>
            </a:endParaRPr>
          </a:p>
        </p:txBody>
      </p:sp>
      <p:sp>
        <p:nvSpPr>
          <p:cNvPr id="349" name="Google Shape;349;p13"/>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13</a:t>
            </a:r>
            <a:endParaRPr sz="9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4" name="Shape 354"/>
        <p:cNvGrpSpPr/>
        <p:nvPr/>
      </p:nvGrpSpPr>
      <p:grpSpPr>
        <a:xfrm>
          <a:off x="0" y="0"/>
          <a:ext cx="0" cy="0"/>
          <a:chOff x="0" y="0"/>
          <a:chExt cx="0" cy="0"/>
        </a:xfrm>
      </p:grpSpPr>
      <p:sp>
        <p:nvSpPr>
          <p:cNvPr id="355" name="Google Shape;355;p14"/>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250"/>
              <a:buFont typeface="Montserrat"/>
              <a:buNone/>
            </a:pPr>
            <a:r>
              <a:rPr b="1" lang="en-US" sz="1250">
                <a:solidFill>
                  <a:srgbClr val="6E6E6E"/>
                </a:solidFill>
                <a:latin typeface="Montserrat"/>
                <a:ea typeface="Montserrat"/>
                <a:cs typeface="Montserrat"/>
                <a:sym typeface="Montserrat"/>
              </a:rPr>
              <a:t>HOW TO PLAY  ·  STEP 7 OF 7</a:t>
            </a:r>
            <a:endParaRPr sz="1250">
              <a:solidFill>
                <a:schemeClr val="dk1"/>
              </a:solidFill>
              <a:latin typeface="Calibri"/>
              <a:ea typeface="Calibri"/>
              <a:cs typeface="Calibri"/>
              <a:sym typeface="Calibri"/>
            </a:endParaRPr>
          </a:p>
        </p:txBody>
      </p:sp>
      <p:sp>
        <p:nvSpPr>
          <p:cNvPr id="356" name="Google Shape;356;p14"/>
          <p:cNvSpPr/>
          <p:nvPr/>
        </p:nvSpPr>
        <p:spPr>
          <a:xfrm>
            <a:off x="502920" y="731520"/>
            <a:ext cx="859536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300"/>
              <a:buFont typeface="Montserrat"/>
              <a:buNone/>
            </a:pPr>
            <a:r>
              <a:rPr b="1" lang="en-US" sz="3300">
                <a:solidFill>
                  <a:srgbClr val="0A0A0A"/>
                </a:solidFill>
                <a:latin typeface="Montserrat"/>
                <a:ea typeface="Montserrat"/>
                <a:cs typeface="Montserrat"/>
                <a:sym typeface="Montserrat"/>
              </a:rPr>
              <a:t>Reflect</a:t>
            </a:r>
            <a:endParaRPr sz="3300">
              <a:solidFill>
                <a:schemeClr val="dk1"/>
              </a:solidFill>
              <a:latin typeface="Calibri"/>
              <a:ea typeface="Calibri"/>
              <a:cs typeface="Calibri"/>
              <a:sym typeface="Calibri"/>
            </a:endParaRPr>
          </a:p>
        </p:txBody>
      </p:sp>
      <p:sp>
        <p:nvSpPr>
          <p:cNvPr id="357" name="Google Shape;357;p14"/>
          <p:cNvSpPr/>
          <p:nvPr/>
        </p:nvSpPr>
        <p:spPr>
          <a:xfrm>
            <a:off x="502920" y="1554480"/>
            <a:ext cx="1783080" cy="384048"/>
          </a:xfrm>
          <a:prstGeom prst="roundRect">
            <a:avLst>
              <a:gd fmla="val 50000" name="adj"/>
            </a:avLst>
          </a:prstGeom>
          <a:solidFill>
            <a:srgbClr val="FFC93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 name="Google Shape;358;p14"/>
          <p:cNvSpPr/>
          <p:nvPr/>
        </p:nvSpPr>
        <p:spPr>
          <a:xfrm>
            <a:off x="502920" y="1554480"/>
            <a:ext cx="1783080" cy="3840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A0A0A"/>
              </a:buClr>
              <a:buSzPts val="1150"/>
              <a:buFont typeface="Montserrat"/>
              <a:buNone/>
            </a:pPr>
            <a:r>
              <a:rPr b="1" lang="en-US" sz="1150">
                <a:solidFill>
                  <a:srgbClr val="0A0A0A"/>
                </a:solidFill>
                <a:latin typeface="Montserrat"/>
                <a:ea typeface="Montserrat"/>
                <a:cs typeface="Montserrat"/>
                <a:sym typeface="Montserrat"/>
              </a:rPr>
              <a:t>AHA Moment</a:t>
            </a:r>
            <a:endParaRPr sz="1150">
              <a:solidFill>
                <a:schemeClr val="dk1"/>
              </a:solidFill>
              <a:latin typeface="Calibri"/>
              <a:ea typeface="Calibri"/>
              <a:cs typeface="Calibri"/>
              <a:sym typeface="Calibri"/>
            </a:endParaRPr>
          </a:p>
        </p:txBody>
      </p:sp>
      <p:sp>
        <p:nvSpPr>
          <p:cNvPr id="359" name="Google Shape;359;p14"/>
          <p:cNvSpPr/>
          <p:nvPr/>
        </p:nvSpPr>
        <p:spPr>
          <a:xfrm>
            <a:off x="9677095" y="384048"/>
            <a:ext cx="2011680" cy="420624"/>
          </a:xfrm>
          <a:prstGeom prst="roundRect">
            <a:avLst>
              <a:gd fmla="val 50000" name="adj"/>
            </a:avLst>
          </a:pr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14"/>
          <p:cNvSpPr/>
          <p:nvPr/>
        </p:nvSpPr>
        <p:spPr>
          <a:xfrm>
            <a:off x="9677033" y="384060"/>
            <a:ext cx="2011800" cy="420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50"/>
              <a:buFont typeface="Montserrat"/>
              <a:buNone/>
            </a:pPr>
            <a:r>
              <a:rPr b="1" lang="en-US" sz="1250">
                <a:solidFill>
                  <a:srgbClr val="FFFFFF"/>
                </a:solidFill>
                <a:latin typeface="Montserrat"/>
                <a:ea typeface="Montserrat"/>
                <a:cs typeface="Montserrat"/>
                <a:sym typeface="Montserrat"/>
              </a:rPr>
              <a:t>A FEW MIN</a:t>
            </a:r>
            <a:endParaRPr b="1" sz="1250">
              <a:solidFill>
                <a:srgbClr val="FFFFFF"/>
              </a:solidFill>
              <a:latin typeface="Montserrat"/>
              <a:ea typeface="Montserrat"/>
              <a:cs typeface="Montserrat"/>
              <a:sym typeface="Montserrat"/>
            </a:endParaRPr>
          </a:p>
        </p:txBody>
      </p:sp>
      <p:sp>
        <p:nvSpPr>
          <p:cNvPr id="361" name="Google Shape;361;p14"/>
          <p:cNvSpPr/>
          <p:nvPr/>
        </p:nvSpPr>
        <p:spPr>
          <a:xfrm>
            <a:off x="502920" y="2240280"/>
            <a:ext cx="10424160" cy="411480"/>
          </a:xfrm>
          <a:prstGeom prst="rect">
            <a:avLst/>
          </a:prstGeom>
          <a:noFill/>
          <a:ln>
            <a:noFill/>
          </a:ln>
        </p:spPr>
        <p:txBody>
          <a:bodyPr anchorCtr="0" anchor="t" bIns="45700" lIns="91425" spcFirstLastPara="1" rIns="91425" wrap="square" tIns="45700">
            <a:noAutofit/>
          </a:bodyPr>
          <a:lstStyle/>
          <a:p>
            <a:pPr indent="0" lvl="0" marL="0" marR="0" rtl="0" algn="l">
              <a:lnSpc>
                <a:spcPct val="135000"/>
              </a:lnSpc>
              <a:spcBef>
                <a:spcPts val="0"/>
              </a:spcBef>
              <a:spcAft>
                <a:spcPts val="0"/>
              </a:spcAft>
              <a:buClr>
                <a:srgbClr val="1A1A1A"/>
              </a:buClr>
              <a:buSzPts val="1600"/>
              <a:buFont typeface="Montserrat"/>
              <a:buNone/>
            </a:pPr>
            <a:r>
              <a:rPr lang="en-US" sz="1600">
                <a:solidFill>
                  <a:srgbClr val="1A1A1A"/>
                </a:solidFill>
                <a:latin typeface="Montserrat"/>
                <a:ea typeface="Montserrat"/>
                <a:cs typeface="Montserrat"/>
                <a:sym typeface="Montserrat"/>
              </a:rPr>
              <a:t>Flip your Aha! Moment card and answer its three questions as a team.</a:t>
            </a:r>
            <a:endParaRPr sz="1600">
              <a:solidFill>
                <a:schemeClr val="dk1"/>
              </a:solidFill>
              <a:latin typeface="Calibri"/>
              <a:ea typeface="Calibri"/>
              <a:cs typeface="Calibri"/>
              <a:sym typeface="Calibri"/>
            </a:endParaRPr>
          </a:p>
        </p:txBody>
      </p:sp>
      <p:sp>
        <p:nvSpPr>
          <p:cNvPr id="362" name="Google Shape;362;p14"/>
          <p:cNvSpPr/>
          <p:nvPr/>
        </p:nvSpPr>
        <p:spPr>
          <a:xfrm>
            <a:off x="502920" y="2834640"/>
            <a:ext cx="36576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100"/>
              <a:buFont typeface="Montserrat"/>
              <a:buNone/>
            </a:pPr>
            <a:r>
              <a:rPr b="1" lang="en-US" sz="1100">
                <a:solidFill>
                  <a:srgbClr val="6E6E6E"/>
                </a:solidFill>
                <a:latin typeface="Montserrat"/>
                <a:ea typeface="Montserrat"/>
                <a:cs typeface="Montserrat"/>
                <a:sym typeface="Montserrat"/>
              </a:rPr>
              <a:t>DISCUSS</a:t>
            </a:r>
            <a:endParaRPr sz="1100">
              <a:solidFill>
                <a:schemeClr val="dk1"/>
              </a:solidFill>
              <a:latin typeface="Calibri"/>
              <a:ea typeface="Calibri"/>
              <a:cs typeface="Calibri"/>
              <a:sym typeface="Calibri"/>
            </a:endParaRPr>
          </a:p>
        </p:txBody>
      </p:sp>
      <p:sp>
        <p:nvSpPr>
          <p:cNvPr id="363" name="Google Shape;363;p14"/>
          <p:cNvSpPr/>
          <p:nvPr/>
        </p:nvSpPr>
        <p:spPr>
          <a:xfrm>
            <a:off x="594360" y="3200400"/>
            <a:ext cx="6035040" cy="1737360"/>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130000"/>
              </a:lnSpc>
              <a:spcBef>
                <a:spcPts val="0"/>
              </a:spcBef>
              <a:spcAft>
                <a:spcPts val="0"/>
              </a:spcAft>
              <a:buClr>
                <a:srgbClr val="1A1A1A"/>
              </a:buClr>
              <a:buSzPts val="1650"/>
              <a:buFont typeface="Montserrat"/>
              <a:buChar char="•"/>
            </a:pPr>
            <a:r>
              <a:rPr lang="en-US" sz="1650">
                <a:solidFill>
                  <a:srgbClr val="1A1A1A"/>
                </a:solidFill>
                <a:latin typeface="Montserrat"/>
                <a:ea typeface="Montserrat"/>
                <a:cs typeface="Montserrat"/>
                <a:sym typeface="Montserrat"/>
              </a:rPr>
              <a:t>What worked?</a:t>
            </a:r>
            <a:endParaRPr sz="1650">
              <a:solidFill>
                <a:schemeClr val="dk1"/>
              </a:solidFill>
              <a:latin typeface="Calibri"/>
              <a:ea typeface="Calibri"/>
              <a:cs typeface="Calibri"/>
              <a:sym typeface="Calibri"/>
            </a:endParaRPr>
          </a:p>
          <a:p>
            <a:pPr indent="-342900" lvl="0" marL="342900" marR="0" rtl="0" algn="l">
              <a:lnSpc>
                <a:spcPct val="130000"/>
              </a:lnSpc>
              <a:spcBef>
                <a:spcPts val="1200"/>
              </a:spcBef>
              <a:spcAft>
                <a:spcPts val="0"/>
              </a:spcAft>
              <a:buClr>
                <a:srgbClr val="1A1A1A"/>
              </a:buClr>
              <a:buSzPts val="1650"/>
              <a:buFont typeface="Montserrat"/>
              <a:buChar char="•"/>
            </a:pPr>
            <a:r>
              <a:rPr lang="en-US" sz="1650">
                <a:solidFill>
                  <a:srgbClr val="1A1A1A"/>
                </a:solidFill>
                <a:latin typeface="Montserrat"/>
                <a:ea typeface="Montserrat"/>
                <a:cs typeface="Montserrat"/>
                <a:sym typeface="Montserrat"/>
              </a:rPr>
              <a:t>What would you change?</a:t>
            </a:r>
            <a:endParaRPr sz="1650">
              <a:solidFill>
                <a:schemeClr val="dk1"/>
              </a:solidFill>
              <a:latin typeface="Calibri"/>
              <a:ea typeface="Calibri"/>
              <a:cs typeface="Calibri"/>
              <a:sym typeface="Calibri"/>
            </a:endParaRPr>
          </a:p>
          <a:p>
            <a:pPr indent="-342900" lvl="0" marL="342900" marR="0" rtl="0" algn="l">
              <a:lnSpc>
                <a:spcPct val="130000"/>
              </a:lnSpc>
              <a:spcBef>
                <a:spcPts val="1200"/>
              </a:spcBef>
              <a:spcAft>
                <a:spcPts val="0"/>
              </a:spcAft>
              <a:buClr>
                <a:srgbClr val="1A1A1A"/>
              </a:buClr>
              <a:buSzPts val="1650"/>
              <a:buFont typeface="Montserrat"/>
              <a:buChar char="•"/>
            </a:pPr>
            <a:r>
              <a:rPr lang="en-US" sz="1650">
                <a:solidFill>
                  <a:srgbClr val="1A1A1A"/>
                </a:solidFill>
                <a:latin typeface="Montserrat"/>
                <a:ea typeface="Montserrat"/>
                <a:cs typeface="Montserrat"/>
                <a:sym typeface="Montserrat"/>
              </a:rPr>
              <a:t>What's the biggest insight you gained?</a:t>
            </a:r>
            <a:endParaRPr sz="1650">
              <a:solidFill>
                <a:schemeClr val="dk1"/>
              </a:solidFill>
              <a:latin typeface="Calibri"/>
              <a:ea typeface="Calibri"/>
              <a:cs typeface="Calibri"/>
              <a:sym typeface="Calibri"/>
            </a:endParaRPr>
          </a:p>
        </p:txBody>
      </p:sp>
      <p:sp>
        <p:nvSpPr>
          <p:cNvPr id="364" name="Google Shape;364;p14"/>
          <p:cNvSpPr/>
          <p:nvPr/>
        </p:nvSpPr>
        <p:spPr>
          <a:xfrm>
            <a:off x="7269480" y="2834640"/>
            <a:ext cx="4434840" cy="2834640"/>
          </a:xfrm>
          <a:prstGeom prst="roundRect">
            <a:avLst>
              <a:gd fmla="val 1935" name="adj"/>
            </a:avLst>
          </a:prstGeom>
          <a:solidFill>
            <a:srgbClr val="F4F4F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14"/>
          <p:cNvSpPr/>
          <p:nvPr/>
        </p:nvSpPr>
        <p:spPr>
          <a:xfrm>
            <a:off x="7589520" y="3063240"/>
            <a:ext cx="384048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100"/>
              <a:buFont typeface="Montserrat"/>
              <a:buNone/>
            </a:pPr>
            <a:r>
              <a:rPr b="1" lang="en-US" sz="1100">
                <a:solidFill>
                  <a:srgbClr val="6E6E6E"/>
                </a:solidFill>
                <a:latin typeface="Montserrat"/>
                <a:ea typeface="Montserrat"/>
                <a:cs typeface="Montserrat"/>
                <a:sym typeface="Montserrat"/>
              </a:rPr>
              <a:t>EXAMPLE PROMPT</a:t>
            </a:r>
            <a:endParaRPr sz="1100">
              <a:solidFill>
                <a:schemeClr val="dk1"/>
              </a:solidFill>
              <a:latin typeface="Calibri"/>
              <a:ea typeface="Calibri"/>
              <a:cs typeface="Calibri"/>
              <a:sym typeface="Calibri"/>
            </a:endParaRPr>
          </a:p>
        </p:txBody>
      </p:sp>
      <p:sp>
        <p:nvSpPr>
          <p:cNvPr id="366" name="Google Shape;366;p14"/>
          <p:cNvSpPr/>
          <p:nvPr/>
        </p:nvSpPr>
        <p:spPr>
          <a:xfrm>
            <a:off x="7589520" y="3383280"/>
            <a:ext cx="384048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800"/>
              <a:buFont typeface="Montserrat"/>
              <a:buNone/>
            </a:pPr>
            <a:r>
              <a:rPr b="1" lang="en-US" sz="1800">
                <a:solidFill>
                  <a:srgbClr val="0A0A0A"/>
                </a:solidFill>
                <a:latin typeface="Montserrat"/>
                <a:ea typeface="Montserrat"/>
                <a:cs typeface="Montserrat"/>
                <a:sym typeface="Montserrat"/>
              </a:rPr>
              <a:t>Impact</a:t>
            </a:r>
            <a:endParaRPr sz="1800">
              <a:solidFill>
                <a:schemeClr val="dk1"/>
              </a:solidFill>
              <a:latin typeface="Calibri"/>
              <a:ea typeface="Calibri"/>
              <a:cs typeface="Calibri"/>
              <a:sym typeface="Calibri"/>
            </a:endParaRPr>
          </a:p>
        </p:txBody>
      </p:sp>
      <p:sp>
        <p:nvSpPr>
          <p:cNvPr id="367" name="Google Shape;367;p14"/>
          <p:cNvSpPr/>
          <p:nvPr/>
        </p:nvSpPr>
        <p:spPr>
          <a:xfrm>
            <a:off x="7429625" y="3840475"/>
            <a:ext cx="4274700" cy="1737300"/>
          </a:xfrm>
          <a:prstGeom prst="rect">
            <a:avLst/>
          </a:prstGeom>
          <a:noFill/>
          <a:ln>
            <a:noFill/>
          </a:ln>
        </p:spPr>
        <p:txBody>
          <a:bodyPr anchorCtr="0" anchor="ctr" bIns="45700" lIns="91425" spcFirstLastPara="1" rIns="91425" wrap="square" tIns="45700">
            <a:noAutofit/>
          </a:bodyPr>
          <a:lstStyle/>
          <a:p>
            <a:pPr indent="-358775" lvl="0" marL="342900" marR="0" rtl="0" algn="l">
              <a:lnSpc>
                <a:spcPct val="130000"/>
              </a:lnSpc>
              <a:spcBef>
                <a:spcPts val="0"/>
              </a:spcBef>
              <a:spcAft>
                <a:spcPts val="0"/>
              </a:spcAft>
              <a:buClr>
                <a:srgbClr val="6E6E6E"/>
              </a:buClr>
              <a:buSzPts val="1450"/>
              <a:buFont typeface="Montserrat"/>
              <a:buChar char="•"/>
            </a:pPr>
            <a:r>
              <a:rPr lang="en-US" sz="1450">
                <a:solidFill>
                  <a:srgbClr val="6E6E6E"/>
                </a:solidFill>
                <a:latin typeface="Montserrat"/>
                <a:ea typeface="Montserrat"/>
                <a:cs typeface="Montserrat"/>
                <a:sym typeface="Montserrat"/>
              </a:rPr>
              <a:t>Who benefits most from your solution?</a:t>
            </a:r>
            <a:endParaRPr sz="1450">
              <a:solidFill>
                <a:schemeClr val="dk1"/>
              </a:solidFill>
              <a:latin typeface="Calibri"/>
              <a:ea typeface="Calibri"/>
              <a:cs typeface="Calibri"/>
              <a:sym typeface="Calibri"/>
            </a:endParaRPr>
          </a:p>
          <a:p>
            <a:pPr indent="-358775" lvl="0" marL="342900" marR="0" rtl="0" algn="l">
              <a:lnSpc>
                <a:spcPct val="130000"/>
              </a:lnSpc>
              <a:spcBef>
                <a:spcPts val="800"/>
              </a:spcBef>
              <a:spcAft>
                <a:spcPts val="0"/>
              </a:spcAft>
              <a:buClr>
                <a:srgbClr val="6E6E6E"/>
              </a:buClr>
              <a:buSzPts val="1450"/>
              <a:buFont typeface="Montserrat"/>
              <a:buChar char="•"/>
            </a:pPr>
            <a:r>
              <a:rPr lang="en-US" sz="1450">
                <a:solidFill>
                  <a:srgbClr val="6E6E6E"/>
                </a:solidFill>
                <a:latin typeface="Montserrat"/>
                <a:ea typeface="Montserrat"/>
                <a:cs typeface="Montserrat"/>
                <a:sym typeface="Montserrat"/>
              </a:rPr>
              <a:t>Why is helping this group important?</a:t>
            </a:r>
            <a:endParaRPr sz="1450">
              <a:solidFill>
                <a:schemeClr val="dk1"/>
              </a:solidFill>
              <a:latin typeface="Calibri"/>
              <a:ea typeface="Calibri"/>
              <a:cs typeface="Calibri"/>
              <a:sym typeface="Calibri"/>
            </a:endParaRPr>
          </a:p>
          <a:p>
            <a:pPr indent="-358775" lvl="0" marL="342900" marR="0" rtl="0" algn="l">
              <a:lnSpc>
                <a:spcPct val="130000"/>
              </a:lnSpc>
              <a:spcBef>
                <a:spcPts val="800"/>
              </a:spcBef>
              <a:spcAft>
                <a:spcPts val="0"/>
              </a:spcAft>
              <a:buClr>
                <a:srgbClr val="6E6E6E"/>
              </a:buClr>
              <a:buSzPts val="1450"/>
              <a:buFont typeface="Montserrat"/>
              <a:buChar char="•"/>
            </a:pPr>
            <a:r>
              <a:rPr lang="en-US" sz="1450">
                <a:solidFill>
                  <a:srgbClr val="6E6E6E"/>
                </a:solidFill>
                <a:latin typeface="Montserrat"/>
                <a:ea typeface="Montserrat"/>
                <a:cs typeface="Montserrat"/>
                <a:sym typeface="Montserrat"/>
              </a:rPr>
              <a:t>What additional impact could your idea create in the future?</a:t>
            </a:r>
            <a:endParaRPr sz="1450">
              <a:solidFill>
                <a:schemeClr val="dk1"/>
              </a:solidFill>
              <a:latin typeface="Calibri"/>
              <a:ea typeface="Calibri"/>
              <a:cs typeface="Calibri"/>
              <a:sym typeface="Calibri"/>
            </a:endParaRPr>
          </a:p>
        </p:txBody>
      </p:sp>
      <p:sp>
        <p:nvSpPr>
          <p:cNvPr id="368" name="Google Shape;368;p14"/>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14</a:t>
            </a:r>
            <a:endParaRPr sz="9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3" name="Shape 373"/>
        <p:cNvGrpSpPr/>
        <p:nvPr/>
      </p:nvGrpSpPr>
      <p:grpSpPr>
        <a:xfrm>
          <a:off x="0" y="0"/>
          <a:ext cx="0" cy="0"/>
          <a:chOff x="0" y="0"/>
          <a:chExt cx="0" cy="0"/>
        </a:xfrm>
      </p:grpSpPr>
      <p:sp>
        <p:nvSpPr>
          <p:cNvPr id="374" name="Google Shape;374;p15"/>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BEFORE YOU BEGIN</a:t>
            </a:r>
            <a:endParaRPr sz="1250">
              <a:solidFill>
                <a:schemeClr val="dk1"/>
              </a:solidFill>
              <a:latin typeface="Calibri"/>
              <a:ea typeface="Calibri"/>
              <a:cs typeface="Calibri"/>
              <a:sym typeface="Calibri"/>
            </a:endParaRPr>
          </a:p>
        </p:txBody>
      </p:sp>
      <p:sp>
        <p:nvSpPr>
          <p:cNvPr id="375" name="Google Shape;375;p15"/>
          <p:cNvSpPr/>
          <p:nvPr/>
        </p:nvSpPr>
        <p:spPr>
          <a:xfrm>
            <a:off x="502920" y="685800"/>
            <a:ext cx="86868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800"/>
              <a:buFont typeface="Montserrat"/>
              <a:buNone/>
            </a:pPr>
            <a:r>
              <a:rPr b="1" lang="en-US" sz="3800">
                <a:solidFill>
                  <a:srgbClr val="0A0A0A"/>
                </a:solidFill>
                <a:latin typeface="Montserrat"/>
                <a:ea typeface="Montserrat"/>
                <a:cs typeface="Montserrat"/>
                <a:sym typeface="Montserrat"/>
              </a:rPr>
              <a:t>Tips for Success</a:t>
            </a:r>
            <a:endParaRPr sz="3800">
              <a:solidFill>
                <a:schemeClr val="dk1"/>
              </a:solidFill>
              <a:latin typeface="Calibri"/>
              <a:ea typeface="Calibri"/>
              <a:cs typeface="Calibri"/>
              <a:sym typeface="Calibri"/>
            </a:endParaRPr>
          </a:p>
        </p:txBody>
      </p:sp>
      <p:sp>
        <p:nvSpPr>
          <p:cNvPr id="376" name="Google Shape;376;p15"/>
          <p:cNvSpPr/>
          <p:nvPr/>
        </p:nvSpPr>
        <p:spPr>
          <a:xfrm>
            <a:off x="502920" y="1783080"/>
            <a:ext cx="420624" cy="420624"/>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377" name="Google Shape;377;p15"/>
          <p:cNvPicPr preferRelativeResize="0"/>
          <p:nvPr/>
        </p:nvPicPr>
        <p:blipFill rotWithShape="1">
          <a:blip r:embed="rId3">
            <a:alphaModFix/>
          </a:blip>
          <a:srcRect b="0" l="0" r="0" t="0"/>
          <a:stretch/>
        </p:blipFill>
        <p:spPr>
          <a:xfrm>
            <a:off x="597560" y="1877720"/>
            <a:ext cx="231343" cy="231343"/>
          </a:xfrm>
          <a:prstGeom prst="rect">
            <a:avLst/>
          </a:prstGeom>
          <a:noFill/>
          <a:ln>
            <a:noFill/>
          </a:ln>
        </p:spPr>
      </p:pic>
      <p:sp>
        <p:nvSpPr>
          <p:cNvPr id="378" name="Google Shape;378;p15"/>
          <p:cNvSpPr/>
          <p:nvPr/>
        </p:nvSpPr>
        <p:spPr>
          <a:xfrm>
            <a:off x="1097280" y="1783080"/>
            <a:ext cx="822960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900"/>
              <a:buFont typeface="Montserrat"/>
              <a:buNone/>
            </a:pPr>
            <a:r>
              <a:rPr b="1" lang="en-US" sz="1900">
                <a:solidFill>
                  <a:srgbClr val="0A0A0A"/>
                </a:solidFill>
                <a:latin typeface="Montserrat"/>
                <a:ea typeface="Montserrat"/>
                <a:cs typeface="Montserrat"/>
                <a:sym typeface="Montserrat"/>
              </a:rPr>
              <a:t>There are no wrong answers.</a:t>
            </a:r>
            <a:endParaRPr sz="1900">
              <a:solidFill>
                <a:schemeClr val="dk1"/>
              </a:solidFill>
              <a:latin typeface="Calibri"/>
              <a:ea typeface="Calibri"/>
              <a:cs typeface="Calibri"/>
              <a:sym typeface="Calibri"/>
            </a:endParaRPr>
          </a:p>
        </p:txBody>
      </p:sp>
      <p:sp>
        <p:nvSpPr>
          <p:cNvPr id="379" name="Google Shape;379;p15"/>
          <p:cNvSpPr/>
          <p:nvPr/>
        </p:nvSpPr>
        <p:spPr>
          <a:xfrm>
            <a:off x="502920" y="2350008"/>
            <a:ext cx="420624" cy="420624"/>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380" name="Google Shape;380;p15"/>
          <p:cNvPicPr preferRelativeResize="0"/>
          <p:nvPr/>
        </p:nvPicPr>
        <p:blipFill rotWithShape="1">
          <a:blip r:embed="rId3">
            <a:alphaModFix/>
          </a:blip>
          <a:srcRect b="0" l="0" r="0" t="0"/>
          <a:stretch/>
        </p:blipFill>
        <p:spPr>
          <a:xfrm>
            <a:off x="597560" y="2444648"/>
            <a:ext cx="231343" cy="231343"/>
          </a:xfrm>
          <a:prstGeom prst="rect">
            <a:avLst/>
          </a:prstGeom>
          <a:noFill/>
          <a:ln>
            <a:noFill/>
          </a:ln>
        </p:spPr>
      </p:pic>
      <p:sp>
        <p:nvSpPr>
          <p:cNvPr id="381" name="Google Shape;381;p15"/>
          <p:cNvSpPr/>
          <p:nvPr/>
        </p:nvSpPr>
        <p:spPr>
          <a:xfrm>
            <a:off x="1097280" y="2350008"/>
            <a:ext cx="822960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900"/>
              <a:buFont typeface="Montserrat"/>
              <a:buNone/>
            </a:pPr>
            <a:r>
              <a:rPr b="1" lang="en-US" sz="1900">
                <a:solidFill>
                  <a:srgbClr val="0A0A0A"/>
                </a:solidFill>
                <a:latin typeface="Montserrat"/>
                <a:ea typeface="Montserrat"/>
                <a:cs typeface="Montserrat"/>
                <a:sym typeface="Montserrat"/>
              </a:rPr>
              <a:t>Think creatively.</a:t>
            </a:r>
            <a:endParaRPr sz="1900">
              <a:solidFill>
                <a:schemeClr val="dk1"/>
              </a:solidFill>
              <a:latin typeface="Calibri"/>
              <a:ea typeface="Calibri"/>
              <a:cs typeface="Calibri"/>
              <a:sym typeface="Calibri"/>
            </a:endParaRPr>
          </a:p>
        </p:txBody>
      </p:sp>
      <p:sp>
        <p:nvSpPr>
          <p:cNvPr id="382" name="Google Shape;382;p15"/>
          <p:cNvSpPr/>
          <p:nvPr/>
        </p:nvSpPr>
        <p:spPr>
          <a:xfrm>
            <a:off x="502920" y="2916936"/>
            <a:ext cx="420624" cy="420624"/>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383" name="Google Shape;383;p15"/>
          <p:cNvPicPr preferRelativeResize="0"/>
          <p:nvPr/>
        </p:nvPicPr>
        <p:blipFill rotWithShape="1">
          <a:blip r:embed="rId3">
            <a:alphaModFix/>
          </a:blip>
          <a:srcRect b="0" l="0" r="0" t="0"/>
          <a:stretch/>
        </p:blipFill>
        <p:spPr>
          <a:xfrm>
            <a:off x="597560" y="3011576"/>
            <a:ext cx="231343" cy="231343"/>
          </a:xfrm>
          <a:prstGeom prst="rect">
            <a:avLst/>
          </a:prstGeom>
          <a:noFill/>
          <a:ln>
            <a:noFill/>
          </a:ln>
        </p:spPr>
      </p:pic>
      <p:sp>
        <p:nvSpPr>
          <p:cNvPr id="384" name="Google Shape;384;p15"/>
          <p:cNvSpPr/>
          <p:nvPr/>
        </p:nvSpPr>
        <p:spPr>
          <a:xfrm>
            <a:off x="1097280" y="2916936"/>
            <a:ext cx="822960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900"/>
              <a:buFont typeface="Montserrat"/>
              <a:buNone/>
            </a:pPr>
            <a:r>
              <a:rPr b="1" lang="en-US" sz="1900">
                <a:solidFill>
                  <a:srgbClr val="0A0A0A"/>
                </a:solidFill>
                <a:latin typeface="Montserrat"/>
                <a:ea typeface="Montserrat"/>
                <a:cs typeface="Montserrat"/>
                <a:sym typeface="Montserrat"/>
              </a:rPr>
              <a:t>Don't aim for perfection.</a:t>
            </a:r>
            <a:endParaRPr sz="1900">
              <a:solidFill>
                <a:schemeClr val="dk1"/>
              </a:solidFill>
              <a:latin typeface="Calibri"/>
              <a:ea typeface="Calibri"/>
              <a:cs typeface="Calibri"/>
              <a:sym typeface="Calibri"/>
            </a:endParaRPr>
          </a:p>
        </p:txBody>
      </p:sp>
      <p:sp>
        <p:nvSpPr>
          <p:cNvPr id="385" name="Google Shape;385;p15"/>
          <p:cNvSpPr/>
          <p:nvPr/>
        </p:nvSpPr>
        <p:spPr>
          <a:xfrm>
            <a:off x="502920" y="3483864"/>
            <a:ext cx="420624" cy="420624"/>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386" name="Google Shape;386;p15"/>
          <p:cNvPicPr preferRelativeResize="0"/>
          <p:nvPr/>
        </p:nvPicPr>
        <p:blipFill rotWithShape="1">
          <a:blip r:embed="rId3">
            <a:alphaModFix/>
          </a:blip>
          <a:srcRect b="0" l="0" r="0" t="0"/>
          <a:stretch/>
        </p:blipFill>
        <p:spPr>
          <a:xfrm>
            <a:off x="597560" y="3578504"/>
            <a:ext cx="231343" cy="231343"/>
          </a:xfrm>
          <a:prstGeom prst="rect">
            <a:avLst/>
          </a:prstGeom>
          <a:noFill/>
          <a:ln>
            <a:noFill/>
          </a:ln>
        </p:spPr>
      </p:pic>
      <p:sp>
        <p:nvSpPr>
          <p:cNvPr id="387" name="Google Shape;387;p15"/>
          <p:cNvSpPr/>
          <p:nvPr/>
        </p:nvSpPr>
        <p:spPr>
          <a:xfrm>
            <a:off x="1097280" y="3483864"/>
            <a:ext cx="822960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900"/>
              <a:buFont typeface="Montserrat"/>
              <a:buNone/>
            </a:pPr>
            <a:r>
              <a:rPr b="1" lang="en-US" sz="1900">
                <a:solidFill>
                  <a:srgbClr val="0A0A0A"/>
                </a:solidFill>
                <a:latin typeface="Montserrat"/>
                <a:ea typeface="Montserrat"/>
                <a:cs typeface="Montserrat"/>
                <a:sym typeface="Montserrat"/>
              </a:rPr>
              <a:t>Adapt when circumstances change.</a:t>
            </a:r>
            <a:endParaRPr sz="1900">
              <a:solidFill>
                <a:schemeClr val="dk1"/>
              </a:solidFill>
              <a:latin typeface="Calibri"/>
              <a:ea typeface="Calibri"/>
              <a:cs typeface="Calibri"/>
              <a:sym typeface="Calibri"/>
            </a:endParaRPr>
          </a:p>
        </p:txBody>
      </p:sp>
      <p:sp>
        <p:nvSpPr>
          <p:cNvPr id="388" name="Google Shape;388;p15"/>
          <p:cNvSpPr/>
          <p:nvPr/>
        </p:nvSpPr>
        <p:spPr>
          <a:xfrm>
            <a:off x="502920" y="4050792"/>
            <a:ext cx="420624" cy="420624"/>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heck_FFFFFF.png" id="389" name="Google Shape;389;p15"/>
          <p:cNvPicPr preferRelativeResize="0"/>
          <p:nvPr/>
        </p:nvPicPr>
        <p:blipFill rotWithShape="1">
          <a:blip r:embed="rId3">
            <a:alphaModFix/>
          </a:blip>
          <a:srcRect b="0" l="0" r="0" t="0"/>
          <a:stretch/>
        </p:blipFill>
        <p:spPr>
          <a:xfrm>
            <a:off x="597560" y="4145432"/>
            <a:ext cx="231343" cy="231343"/>
          </a:xfrm>
          <a:prstGeom prst="rect">
            <a:avLst/>
          </a:prstGeom>
          <a:noFill/>
          <a:ln>
            <a:noFill/>
          </a:ln>
        </p:spPr>
      </p:pic>
      <p:sp>
        <p:nvSpPr>
          <p:cNvPr id="390" name="Google Shape;390;p15"/>
          <p:cNvSpPr/>
          <p:nvPr/>
        </p:nvSpPr>
        <p:spPr>
          <a:xfrm>
            <a:off x="1097280" y="4050792"/>
            <a:ext cx="822960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900"/>
              <a:buFont typeface="Montserrat"/>
              <a:buNone/>
            </a:pPr>
            <a:r>
              <a:rPr b="1" lang="en-US" sz="1900">
                <a:solidFill>
                  <a:srgbClr val="0A0A0A"/>
                </a:solidFill>
                <a:latin typeface="Montserrat"/>
                <a:ea typeface="Montserrat"/>
                <a:cs typeface="Montserrat"/>
                <a:sym typeface="Montserrat"/>
              </a:rPr>
              <a:t>Have fun!</a:t>
            </a:r>
            <a:endParaRPr sz="1900">
              <a:solidFill>
                <a:schemeClr val="dk1"/>
              </a:solidFill>
              <a:latin typeface="Calibri"/>
              <a:ea typeface="Calibri"/>
              <a:cs typeface="Calibri"/>
              <a:sym typeface="Calibri"/>
            </a:endParaRPr>
          </a:p>
        </p:txBody>
      </p:sp>
      <p:sp>
        <p:nvSpPr>
          <p:cNvPr id="391" name="Google Shape;391;p15"/>
          <p:cNvSpPr/>
          <p:nvPr/>
        </p:nvSpPr>
        <p:spPr>
          <a:xfrm>
            <a:off x="502920" y="4800600"/>
            <a:ext cx="11185855" cy="1051560"/>
          </a:xfrm>
          <a:prstGeom prst="roundRect">
            <a:avLst>
              <a:gd fmla="val 8696" name="adj"/>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15"/>
          <p:cNvSpPr/>
          <p:nvPr/>
        </p:nvSpPr>
        <p:spPr>
          <a:xfrm>
            <a:off x="868680" y="4800600"/>
            <a:ext cx="10454335" cy="10515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700"/>
              <a:buFont typeface="Montserrat"/>
              <a:buNone/>
            </a:pPr>
            <a:r>
              <a:rPr b="1" i="1" lang="en-US" sz="1700">
                <a:solidFill>
                  <a:srgbClr val="FFFFFF"/>
                </a:solidFill>
                <a:latin typeface="Montserrat"/>
                <a:ea typeface="Montserrat"/>
                <a:cs typeface="Montserrat"/>
                <a:sym typeface="Montserrat"/>
              </a:rPr>
              <a:t>“The most successful teams are often the ones willing to experiment.”</a:t>
            </a:r>
            <a:endParaRPr sz="1700">
              <a:solidFill>
                <a:schemeClr val="dk1"/>
              </a:solidFill>
              <a:latin typeface="Calibri"/>
              <a:ea typeface="Calibri"/>
              <a:cs typeface="Calibri"/>
              <a:sym typeface="Calibri"/>
            </a:endParaRPr>
          </a:p>
        </p:txBody>
      </p:sp>
      <p:sp>
        <p:nvSpPr>
          <p:cNvPr id="393" name="Google Shape;393;p15"/>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15</a:t>
            </a:r>
            <a:endParaRPr sz="9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8" name="Shape 398"/>
        <p:cNvGrpSpPr/>
        <p:nvPr/>
      </p:nvGrpSpPr>
      <p:grpSpPr>
        <a:xfrm>
          <a:off x="0" y="0"/>
          <a:ext cx="0" cy="0"/>
          <a:chOff x="0" y="0"/>
          <a:chExt cx="0" cy="0"/>
        </a:xfrm>
      </p:grpSpPr>
      <p:sp>
        <p:nvSpPr>
          <p:cNvPr id="399" name="Google Shape;399;p16"/>
          <p:cNvSpPr/>
          <p:nvPr/>
        </p:nvSpPr>
        <p:spPr>
          <a:xfrm>
            <a:off x="502920" y="384048"/>
            <a:ext cx="82296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BAFBF"/>
              </a:buClr>
              <a:buSzPts val="1250"/>
              <a:buFont typeface="Montserrat"/>
              <a:buNone/>
            </a:pPr>
            <a:r>
              <a:rPr b="1" lang="en-US" sz="1250">
                <a:solidFill>
                  <a:srgbClr val="1BAFBF"/>
                </a:solidFill>
                <a:latin typeface="Montserrat"/>
                <a:ea typeface="Montserrat"/>
                <a:cs typeface="Montserrat"/>
                <a:sym typeface="Montserrat"/>
              </a:rPr>
              <a:t>PLANNING</a:t>
            </a:r>
            <a:endParaRPr sz="1250">
              <a:solidFill>
                <a:schemeClr val="dk1"/>
              </a:solidFill>
              <a:latin typeface="Calibri"/>
              <a:ea typeface="Calibri"/>
              <a:cs typeface="Calibri"/>
              <a:sym typeface="Calibri"/>
            </a:endParaRPr>
          </a:p>
        </p:txBody>
      </p:sp>
      <p:sp>
        <p:nvSpPr>
          <p:cNvPr id="400" name="Google Shape;400;p16"/>
          <p:cNvSpPr/>
          <p:nvPr/>
        </p:nvSpPr>
        <p:spPr>
          <a:xfrm>
            <a:off x="502920" y="685800"/>
            <a:ext cx="868680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3400"/>
              <a:buFont typeface="Montserrat"/>
              <a:buNone/>
            </a:pPr>
            <a:r>
              <a:rPr b="1" lang="en-US" sz="3400">
                <a:solidFill>
                  <a:srgbClr val="0A0A0A"/>
                </a:solidFill>
                <a:latin typeface="Montserrat"/>
                <a:ea typeface="Montserrat"/>
                <a:cs typeface="Montserrat"/>
                <a:sym typeface="Montserrat"/>
              </a:rPr>
              <a:t>Suggested Session Flow</a:t>
            </a:r>
            <a:endParaRPr sz="3400">
              <a:solidFill>
                <a:schemeClr val="dk1"/>
              </a:solidFill>
              <a:latin typeface="Calibri"/>
              <a:ea typeface="Calibri"/>
              <a:cs typeface="Calibri"/>
              <a:sym typeface="Calibri"/>
            </a:endParaRPr>
          </a:p>
        </p:txBody>
      </p:sp>
      <p:sp>
        <p:nvSpPr>
          <p:cNvPr id="401" name="Google Shape;401;p16"/>
          <p:cNvSpPr/>
          <p:nvPr/>
        </p:nvSpPr>
        <p:spPr>
          <a:xfrm>
            <a:off x="502920" y="1737360"/>
            <a:ext cx="365760" cy="36576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 name="Google Shape;402;p16"/>
          <p:cNvSpPr/>
          <p:nvPr/>
        </p:nvSpPr>
        <p:spPr>
          <a:xfrm>
            <a:off x="502920" y="1737360"/>
            <a:ext cx="3657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Montserrat"/>
              <a:buNone/>
            </a:pPr>
            <a:r>
              <a:rPr b="1" lang="en-US" sz="1300">
                <a:solidFill>
                  <a:srgbClr val="FFFFFF"/>
                </a:solidFill>
                <a:latin typeface="Montserrat"/>
                <a:ea typeface="Montserrat"/>
                <a:cs typeface="Montserrat"/>
                <a:sym typeface="Montserrat"/>
              </a:rPr>
              <a:t>1</a:t>
            </a:r>
            <a:endParaRPr sz="1300">
              <a:solidFill>
                <a:schemeClr val="dk1"/>
              </a:solidFill>
              <a:latin typeface="Calibri"/>
              <a:ea typeface="Calibri"/>
              <a:cs typeface="Calibri"/>
              <a:sym typeface="Calibri"/>
            </a:endParaRPr>
          </a:p>
        </p:txBody>
      </p:sp>
      <p:sp>
        <p:nvSpPr>
          <p:cNvPr id="403" name="Google Shape;403;p16"/>
          <p:cNvSpPr/>
          <p:nvPr/>
        </p:nvSpPr>
        <p:spPr>
          <a:xfrm>
            <a:off x="1033272" y="1709928"/>
            <a:ext cx="35661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00"/>
              <a:buFont typeface="Montserrat"/>
              <a:buNone/>
            </a:pPr>
            <a:r>
              <a:rPr b="1" lang="en-US" sz="1500">
                <a:solidFill>
                  <a:srgbClr val="0A0A0A"/>
                </a:solidFill>
                <a:latin typeface="Montserrat"/>
                <a:ea typeface="Montserrat"/>
                <a:cs typeface="Montserrat"/>
                <a:sym typeface="Montserrat"/>
              </a:rPr>
              <a:t>Explore Town</a:t>
            </a:r>
            <a:endParaRPr sz="1500">
              <a:solidFill>
                <a:schemeClr val="dk1"/>
              </a:solidFill>
              <a:latin typeface="Calibri"/>
              <a:ea typeface="Calibri"/>
              <a:cs typeface="Calibri"/>
              <a:sym typeface="Calibri"/>
            </a:endParaRPr>
          </a:p>
        </p:txBody>
      </p:sp>
      <p:sp>
        <p:nvSpPr>
          <p:cNvPr id="404" name="Google Shape;404;p16"/>
          <p:cNvSpPr/>
          <p:nvPr/>
        </p:nvSpPr>
        <p:spPr>
          <a:xfrm>
            <a:off x="4663440" y="1709928"/>
            <a:ext cx="21945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00"/>
              <a:buFont typeface="Montserrat"/>
              <a:buNone/>
            </a:pPr>
            <a:r>
              <a:rPr lang="en-US" sz="1450">
                <a:solidFill>
                  <a:srgbClr val="6E6E6E"/>
                </a:solidFill>
                <a:latin typeface="Montserrat"/>
                <a:ea typeface="Montserrat"/>
                <a:cs typeface="Montserrat"/>
                <a:sym typeface="Montserrat"/>
              </a:rPr>
              <a:t>5–10 min</a:t>
            </a:r>
            <a:endParaRPr sz="1450">
              <a:solidFill>
                <a:schemeClr val="dk1"/>
              </a:solidFill>
              <a:latin typeface="Calibri"/>
              <a:ea typeface="Calibri"/>
              <a:cs typeface="Calibri"/>
              <a:sym typeface="Calibri"/>
            </a:endParaRPr>
          </a:p>
        </p:txBody>
      </p:sp>
      <p:sp>
        <p:nvSpPr>
          <p:cNvPr id="405" name="Google Shape;405;p16"/>
          <p:cNvSpPr/>
          <p:nvPr/>
        </p:nvSpPr>
        <p:spPr>
          <a:xfrm>
            <a:off x="502920" y="2267712"/>
            <a:ext cx="365760" cy="36576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16"/>
          <p:cNvSpPr/>
          <p:nvPr/>
        </p:nvSpPr>
        <p:spPr>
          <a:xfrm>
            <a:off x="502920" y="2267712"/>
            <a:ext cx="3657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Montserrat"/>
              <a:buNone/>
            </a:pPr>
            <a:r>
              <a:rPr b="1" lang="en-US" sz="1300">
                <a:solidFill>
                  <a:srgbClr val="FFFFFF"/>
                </a:solidFill>
                <a:latin typeface="Montserrat"/>
                <a:ea typeface="Montserrat"/>
                <a:cs typeface="Montserrat"/>
                <a:sym typeface="Montserrat"/>
              </a:rPr>
              <a:t>2</a:t>
            </a:r>
            <a:endParaRPr sz="1300">
              <a:solidFill>
                <a:schemeClr val="dk1"/>
              </a:solidFill>
              <a:latin typeface="Calibri"/>
              <a:ea typeface="Calibri"/>
              <a:cs typeface="Calibri"/>
              <a:sym typeface="Calibri"/>
            </a:endParaRPr>
          </a:p>
        </p:txBody>
      </p:sp>
      <p:sp>
        <p:nvSpPr>
          <p:cNvPr id="407" name="Google Shape;407;p16"/>
          <p:cNvSpPr/>
          <p:nvPr/>
        </p:nvSpPr>
        <p:spPr>
          <a:xfrm>
            <a:off x="1033272" y="2240280"/>
            <a:ext cx="35661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00"/>
              <a:buFont typeface="Montserrat"/>
              <a:buNone/>
            </a:pPr>
            <a:r>
              <a:rPr b="1" lang="en-US" sz="1500">
                <a:solidFill>
                  <a:srgbClr val="0A0A0A"/>
                </a:solidFill>
                <a:latin typeface="Montserrat"/>
                <a:ea typeface="Montserrat"/>
                <a:cs typeface="Montserrat"/>
                <a:sym typeface="Montserrat"/>
              </a:rPr>
              <a:t>Ideation</a:t>
            </a:r>
            <a:endParaRPr sz="1500">
              <a:solidFill>
                <a:schemeClr val="dk1"/>
              </a:solidFill>
              <a:latin typeface="Calibri"/>
              <a:ea typeface="Calibri"/>
              <a:cs typeface="Calibri"/>
              <a:sym typeface="Calibri"/>
            </a:endParaRPr>
          </a:p>
        </p:txBody>
      </p:sp>
      <p:sp>
        <p:nvSpPr>
          <p:cNvPr id="408" name="Google Shape;408;p16"/>
          <p:cNvSpPr/>
          <p:nvPr/>
        </p:nvSpPr>
        <p:spPr>
          <a:xfrm>
            <a:off x="4663440" y="2240280"/>
            <a:ext cx="21945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00"/>
              <a:buFont typeface="Montserrat"/>
              <a:buNone/>
            </a:pPr>
            <a:r>
              <a:rPr lang="en-US" sz="1450">
                <a:solidFill>
                  <a:srgbClr val="6E6E6E"/>
                </a:solidFill>
                <a:latin typeface="Montserrat"/>
                <a:ea typeface="Montserrat"/>
                <a:cs typeface="Montserrat"/>
                <a:sym typeface="Montserrat"/>
              </a:rPr>
              <a:t>10–20 min</a:t>
            </a:r>
            <a:endParaRPr sz="1450">
              <a:solidFill>
                <a:schemeClr val="dk1"/>
              </a:solidFill>
              <a:latin typeface="Calibri"/>
              <a:ea typeface="Calibri"/>
              <a:cs typeface="Calibri"/>
              <a:sym typeface="Calibri"/>
            </a:endParaRPr>
          </a:p>
        </p:txBody>
      </p:sp>
      <p:sp>
        <p:nvSpPr>
          <p:cNvPr id="409" name="Google Shape;409;p16"/>
          <p:cNvSpPr/>
          <p:nvPr/>
        </p:nvSpPr>
        <p:spPr>
          <a:xfrm>
            <a:off x="502920" y="2798064"/>
            <a:ext cx="365760" cy="36576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16"/>
          <p:cNvSpPr/>
          <p:nvPr/>
        </p:nvSpPr>
        <p:spPr>
          <a:xfrm>
            <a:off x="502920" y="2798064"/>
            <a:ext cx="3657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Montserrat"/>
              <a:buNone/>
            </a:pPr>
            <a:r>
              <a:rPr b="1" lang="en-US" sz="1300">
                <a:solidFill>
                  <a:srgbClr val="FFFFFF"/>
                </a:solidFill>
                <a:latin typeface="Montserrat"/>
                <a:ea typeface="Montserrat"/>
                <a:cs typeface="Montserrat"/>
                <a:sym typeface="Montserrat"/>
              </a:rPr>
              <a:t>3</a:t>
            </a:r>
            <a:endParaRPr sz="1300">
              <a:solidFill>
                <a:schemeClr val="dk1"/>
              </a:solidFill>
              <a:latin typeface="Calibri"/>
              <a:ea typeface="Calibri"/>
              <a:cs typeface="Calibri"/>
              <a:sym typeface="Calibri"/>
            </a:endParaRPr>
          </a:p>
        </p:txBody>
      </p:sp>
      <p:sp>
        <p:nvSpPr>
          <p:cNvPr id="411" name="Google Shape;411;p16"/>
          <p:cNvSpPr/>
          <p:nvPr/>
        </p:nvSpPr>
        <p:spPr>
          <a:xfrm>
            <a:off x="1033272" y="2770632"/>
            <a:ext cx="35661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00"/>
              <a:buFont typeface="Montserrat"/>
              <a:buNone/>
            </a:pPr>
            <a:r>
              <a:rPr b="1" lang="en-US" sz="1500">
                <a:solidFill>
                  <a:srgbClr val="0A0A0A"/>
                </a:solidFill>
                <a:latin typeface="Montserrat"/>
                <a:ea typeface="Montserrat"/>
                <a:cs typeface="Montserrat"/>
                <a:sym typeface="Montserrat"/>
              </a:rPr>
              <a:t>Build Solution</a:t>
            </a:r>
            <a:endParaRPr sz="1500">
              <a:solidFill>
                <a:schemeClr val="dk1"/>
              </a:solidFill>
              <a:latin typeface="Calibri"/>
              <a:ea typeface="Calibri"/>
              <a:cs typeface="Calibri"/>
              <a:sym typeface="Calibri"/>
            </a:endParaRPr>
          </a:p>
        </p:txBody>
      </p:sp>
      <p:sp>
        <p:nvSpPr>
          <p:cNvPr id="412" name="Google Shape;412;p16"/>
          <p:cNvSpPr/>
          <p:nvPr/>
        </p:nvSpPr>
        <p:spPr>
          <a:xfrm>
            <a:off x="4663440" y="2770632"/>
            <a:ext cx="21945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00"/>
              <a:buFont typeface="Montserrat"/>
              <a:buNone/>
            </a:pPr>
            <a:r>
              <a:rPr lang="en-US" sz="1450">
                <a:solidFill>
                  <a:srgbClr val="6E6E6E"/>
                </a:solidFill>
                <a:latin typeface="Montserrat"/>
                <a:ea typeface="Montserrat"/>
                <a:cs typeface="Montserrat"/>
                <a:sym typeface="Montserrat"/>
              </a:rPr>
              <a:t>10–20 min</a:t>
            </a:r>
            <a:endParaRPr sz="1450">
              <a:solidFill>
                <a:schemeClr val="dk1"/>
              </a:solidFill>
              <a:latin typeface="Calibri"/>
              <a:ea typeface="Calibri"/>
              <a:cs typeface="Calibri"/>
              <a:sym typeface="Calibri"/>
            </a:endParaRPr>
          </a:p>
        </p:txBody>
      </p:sp>
      <p:sp>
        <p:nvSpPr>
          <p:cNvPr id="413" name="Google Shape;413;p16"/>
          <p:cNvSpPr/>
          <p:nvPr/>
        </p:nvSpPr>
        <p:spPr>
          <a:xfrm>
            <a:off x="502920" y="3328416"/>
            <a:ext cx="365760" cy="36576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4" name="Google Shape;414;p16"/>
          <p:cNvSpPr/>
          <p:nvPr/>
        </p:nvSpPr>
        <p:spPr>
          <a:xfrm>
            <a:off x="502920" y="3328416"/>
            <a:ext cx="3657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Montserrat"/>
              <a:buNone/>
            </a:pPr>
            <a:r>
              <a:rPr b="1" lang="en-US" sz="1300">
                <a:solidFill>
                  <a:srgbClr val="FFFFFF"/>
                </a:solidFill>
                <a:latin typeface="Montserrat"/>
                <a:ea typeface="Montserrat"/>
                <a:cs typeface="Montserrat"/>
                <a:sym typeface="Montserrat"/>
              </a:rPr>
              <a:t>4</a:t>
            </a:r>
            <a:endParaRPr sz="1300">
              <a:solidFill>
                <a:schemeClr val="dk1"/>
              </a:solidFill>
              <a:latin typeface="Calibri"/>
              <a:ea typeface="Calibri"/>
              <a:cs typeface="Calibri"/>
              <a:sym typeface="Calibri"/>
            </a:endParaRPr>
          </a:p>
        </p:txBody>
      </p:sp>
      <p:sp>
        <p:nvSpPr>
          <p:cNvPr id="415" name="Google Shape;415;p16"/>
          <p:cNvSpPr/>
          <p:nvPr/>
        </p:nvSpPr>
        <p:spPr>
          <a:xfrm>
            <a:off x="1033272" y="3300984"/>
            <a:ext cx="35661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00"/>
              <a:buFont typeface="Montserrat"/>
              <a:buNone/>
            </a:pPr>
            <a:r>
              <a:rPr b="1" lang="en-US" sz="1500">
                <a:solidFill>
                  <a:srgbClr val="0A0A0A"/>
                </a:solidFill>
                <a:latin typeface="Montserrat"/>
                <a:ea typeface="Montserrat"/>
                <a:cs typeface="Montserrat"/>
                <a:sym typeface="Montserrat"/>
              </a:rPr>
              <a:t>Reveal Wildcard</a:t>
            </a:r>
            <a:endParaRPr sz="1500">
              <a:solidFill>
                <a:schemeClr val="dk1"/>
              </a:solidFill>
              <a:latin typeface="Calibri"/>
              <a:ea typeface="Calibri"/>
              <a:cs typeface="Calibri"/>
              <a:sym typeface="Calibri"/>
            </a:endParaRPr>
          </a:p>
        </p:txBody>
      </p:sp>
      <p:sp>
        <p:nvSpPr>
          <p:cNvPr id="416" name="Google Shape;416;p16"/>
          <p:cNvSpPr/>
          <p:nvPr/>
        </p:nvSpPr>
        <p:spPr>
          <a:xfrm>
            <a:off x="4663440" y="3300984"/>
            <a:ext cx="21945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00"/>
              <a:buFont typeface="Montserrat"/>
              <a:buNone/>
            </a:pPr>
            <a:r>
              <a:rPr lang="en-US" sz="1450">
                <a:solidFill>
                  <a:srgbClr val="6E6E6E"/>
                </a:solidFill>
                <a:latin typeface="Montserrat"/>
                <a:ea typeface="Montserrat"/>
                <a:cs typeface="Montserrat"/>
                <a:sym typeface="Montserrat"/>
              </a:rPr>
              <a:t>5–10 min</a:t>
            </a:r>
            <a:endParaRPr sz="1450">
              <a:solidFill>
                <a:schemeClr val="dk1"/>
              </a:solidFill>
              <a:latin typeface="Calibri"/>
              <a:ea typeface="Calibri"/>
              <a:cs typeface="Calibri"/>
              <a:sym typeface="Calibri"/>
            </a:endParaRPr>
          </a:p>
        </p:txBody>
      </p:sp>
      <p:sp>
        <p:nvSpPr>
          <p:cNvPr id="417" name="Google Shape;417;p16"/>
          <p:cNvSpPr/>
          <p:nvPr/>
        </p:nvSpPr>
        <p:spPr>
          <a:xfrm>
            <a:off x="502920" y="3858768"/>
            <a:ext cx="365760" cy="36576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8" name="Google Shape;418;p16"/>
          <p:cNvSpPr/>
          <p:nvPr/>
        </p:nvSpPr>
        <p:spPr>
          <a:xfrm>
            <a:off x="502920" y="3858768"/>
            <a:ext cx="3657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Montserrat"/>
              <a:buNone/>
            </a:pPr>
            <a:r>
              <a:rPr b="1" lang="en-US" sz="1300">
                <a:solidFill>
                  <a:srgbClr val="FFFFFF"/>
                </a:solidFill>
                <a:latin typeface="Montserrat"/>
                <a:ea typeface="Montserrat"/>
                <a:cs typeface="Montserrat"/>
                <a:sym typeface="Montserrat"/>
              </a:rPr>
              <a:t>5</a:t>
            </a:r>
            <a:endParaRPr sz="1300">
              <a:solidFill>
                <a:schemeClr val="dk1"/>
              </a:solidFill>
              <a:latin typeface="Calibri"/>
              <a:ea typeface="Calibri"/>
              <a:cs typeface="Calibri"/>
              <a:sym typeface="Calibri"/>
            </a:endParaRPr>
          </a:p>
        </p:txBody>
      </p:sp>
      <p:sp>
        <p:nvSpPr>
          <p:cNvPr id="419" name="Google Shape;419;p16"/>
          <p:cNvSpPr/>
          <p:nvPr/>
        </p:nvSpPr>
        <p:spPr>
          <a:xfrm>
            <a:off x="1033272" y="3831336"/>
            <a:ext cx="35661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00"/>
              <a:buFont typeface="Montserrat"/>
              <a:buNone/>
            </a:pPr>
            <a:r>
              <a:rPr b="1" lang="en-US" sz="1500">
                <a:solidFill>
                  <a:srgbClr val="0A0A0A"/>
                </a:solidFill>
                <a:latin typeface="Montserrat"/>
                <a:ea typeface="Montserrat"/>
                <a:cs typeface="Montserrat"/>
                <a:sym typeface="Montserrat"/>
              </a:rPr>
              <a:t>Prepare Pitch</a:t>
            </a:r>
            <a:endParaRPr sz="1500">
              <a:solidFill>
                <a:schemeClr val="dk1"/>
              </a:solidFill>
              <a:latin typeface="Calibri"/>
              <a:ea typeface="Calibri"/>
              <a:cs typeface="Calibri"/>
              <a:sym typeface="Calibri"/>
            </a:endParaRPr>
          </a:p>
        </p:txBody>
      </p:sp>
      <p:sp>
        <p:nvSpPr>
          <p:cNvPr id="420" name="Google Shape;420;p16"/>
          <p:cNvSpPr/>
          <p:nvPr/>
        </p:nvSpPr>
        <p:spPr>
          <a:xfrm>
            <a:off x="4663440" y="3831336"/>
            <a:ext cx="21945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00"/>
              <a:buFont typeface="Montserrat"/>
              <a:buNone/>
            </a:pPr>
            <a:r>
              <a:rPr lang="en-US" sz="1450">
                <a:solidFill>
                  <a:srgbClr val="6E6E6E"/>
                </a:solidFill>
                <a:latin typeface="Montserrat"/>
                <a:ea typeface="Montserrat"/>
                <a:cs typeface="Montserrat"/>
                <a:sym typeface="Montserrat"/>
              </a:rPr>
              <a:t>5–10 min</a:t>
            </a:r>
            <a:endParaRPr sz="1450">
              <a:solidFill>
                <a:schemeClr val="dk1"/>
              </a:solidFill>
              <a:latin typeface="Calibri"/>
              <a:ea typeface="Calibri"/>
              <a:cs typeface="Calibri"/>
              <a:sym typeface="Calibri"/>
            </a:endParaRPr>
          </a:p>
        </p:txBody>
      </p:sp>
      <p:sp>
        <p:nvSpPr>
          <p:cNvPr id="421" name="Google Shape;421;p16"/>
          <p:cNvSpPr/>
          <p:nvPr/>
        </p:nvSpPr>
        <p:spPr>
          <a:xfrm>
            <a:off x="502920" y="4389120"/>
            <a:ext cx="365760" cy="36576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16"/>
          <p:cNvSpPr/>
          <p:nvPr/>
        </p:nvSpPr>
        <p:spPr>
          <a:xfrm>
            <a:off x="502920" y="4389120"/>
            <a:ext cx="3657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Montserrat"/>
              <a:buNone/>
            </a:pPr>
            <a:r>
              <a:rPr b="1" lang="en-US" sz="1300">
                <a:solidFill>
                  <a:srgbClr val="FFFFFF"/>
                </a:solidFill>
                <a:latin typeface="Montserrat"/>
                <a:ea typeface="Montserrat"/>
                <a:cs typeface="Montserrat"/>
                <a:sym typeface="Montserrat"/>
              </a:rPr>
              <a:t>6</a:t>
            </a:r>
            <a:endParaRPr sz="1300">
              <a:solidFill>
                <a:schemeClr val="dk1"/>
              </a:solidFill>
              <a:latin typeface="Calibri"/>
              <a:ea typeface="Calibri"/>
              <a:cs typeface="Calibri"/>
              <a:sym typeface="Calibri"/>
            </a:endParaRPr>
          </a:p>
        </p:txBody>
      </p:sp>
      <p:sp>
        <p:nvSpPr>
          <p:cNvPr id="423" name="Google Shape;423;p16"/>
          <p:cNvSpPr/>
          <p:nvPr/>
        </p:nvSpPr>
        <p:spPr>
          <a:xfrm>
            <a:off x="1033272" y="4361688"/>
            <a:ext cx="35661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00"/>
              <a:buFont typeface="Montserrat"/>
              <a:buNone/>
            </a:pPr>
            <a:r>
              <a:rPr b="1" lang="en-US" sz="1500">
                <a:solidFill>
                  <a:srgbClr val="0A0A0A"/>
                </a:solidFill>
                <a:latin typeface="Montserrat"/>
                <a:ea typeface="Montserrat"/>
                <a:cs typeface="Montserrat"/>
                <a:sym typeface="Montserrat"/>
              </a:rPr>
              <a:t>Share &amp; Vote</a:t>
            </a:r>
            <a:endParaRPr sz="1500">
              <a:solidFill>
                <a:schemeClr val="dk1"/>
              </a:solidFill>
              <a:latin typeface="Calibri"/>
              <a:ea typeface="Calibri"/>
              <a:cs typeface="Calibri"/>
              <a:sym typeface="Calibri"/>
            </a:endParaRPr>
          </a:p>
        </p:txBody>
      </p:sp>
      <p:sp>
        <p:nvSpPr>
          <p:cNvPr id="424" name="Google Shape;424;p16"/>
          <p:cNvSpPr/>
          <p:nvPr/>
        </p:nvSpPr>
        <p:spPr>
          <a:xfrm>
            <a:off x="4663440" y="4361688"/>
            <a:ext cx="21945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00"/>
              <a:buFont typeface="Montserrat"/>
              <a:buNone/>
            </a:pPr>
            <a:r>
              <a:rPr lang="en-US" sz="1450">
                <a:solidFill>
                  <a:srgbClr val="6E6E6E"/>
                </a:solidFill>
                <a:latin typeface="Montserrat"/>
                <a:ea typeface="Montserrat"/>
                <a:cs typeface="Montserrat"/>
                <a:sym typeface="Montserrat"/>
              </a:rPr>
              <a:t>1–3 min / team</a:t>
            </a:r>
            <a:endParaRPr sz="1450">
              <a:solidFill>
                <a:schemeClr val="dk1"/>
              </a:solidFill>
              <a:latin typeface="Calibri"/>
              <a:ea typeface="Calibri"/>
              <a:cs typeface="Calibri"/>
              <a:sym typeface="Calibri"/>
            </a:endParaRPr>
          </a:p>
        </p:txBody>
      </p:sp>
      <p:sp>
        <p:nvSpPr>
          <p:cNvPr id="425" name="Google Shape;425;p16"/>
          <p:cNvSpPr/>
          <p:nvPr/>
        </p:nvSpPr>
        <p:spPr>
          <a:xfrm>
            <a:off x="502920" y="4919472"/>
            <a:ext cx="365760" cy="36576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6" name="Google Shape;426;p16"/>
          <p:cNvSpPr/>
          <p:nvPr/>
        </p:nvSpPr>
        <p:spPr>
          <a:xfrm>
            <a:off x="502920" y="4919472"/>
            <a:ext cx="3657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300"/>
              <a:buFont typeface="Montserrat"/>
              <a:buNone/>
            </a:pPr>
            <a:r>
              <a:rPr b="1" lang="en-US" sz="1300">
                <a:solidFill>
                  <a:srgbClr val="FFFFFF"/>
                </a:solidFill>
                <a:latin typeface="Montserrat"/>
                <a:ea typeface="Montserrat"/>
                <a:cs typeface="Montserrat"/>
                <a:sym typeface="Montserrat"/>
              </a:rPr>
              <a:t>7</a:t>
            </a:r>
            <a:endParaRPr sz="1300">
              <a:solidFill>
                <a:schemeClr val="dk1"/>
              </a:solidFill>
              <a:latin typeface="Calibri"/>
              <a:ea typeface="Calibri"/>
              <a:cs typeface="Calibri"/>
              <a:sym typeface="Calibri"/>
            </a:endParaRPr>
          </a:p>
        </p:txBody>
      </p:sp>
      <p:sp>
        <p:nvSpPr>
          <p:cNvPr id="427" name="Google Shape;427;p16"/>
          <p:cNvSpPr/>
          <p:nvPr/>
        </p:nvSpPr>
        <p:spPr>
          <a:xfrm>
            <a:off x="1033272" y="4892040"/>
            <a:ext cx="35661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A0A0A"/>
              </a:buClr>
              <a:buSzPts val="1500"/>
              <a:buFont typeface="Montserrat"/>
              <a:buNone/>
            </a:pPr>
            <a:r>
              <a:rPr b="1" lang="en-US" sz="1500">
                <a:solidFill>
                  <a:srgbClr val="0A0A0A"/>
                </a:solidFill>
                <a:latin typeface="Montserrat"/>
                <a:ea typeface="Montserrat"/>
                <a:cs typeface="Montserrat"/>
                <a:sym typeface="Montserrat"/>
              </a:rPr>
              <a:t>Reflect</a:t>
            </a:r>
            <a:endParaRPr sz="1500">
              <a:solidFill>
                <a:schemeClr val="dk1"/>
              </a:solidFill>
              <a:latin typeface="Calibri"/>
              <a:ea typeface="Calibri"/>
              <a:cs typeface="Calibri"/>
              <a:sym typeface="Calibri"/>
            </a:endParaRPr>
          </a:p>
        </p:txBody>
      </p:sp>
      <p:sp>
        <p:nvSpPr>
          <p:cNvPr id="428" name="Google Shape;428;p16"/>
          <p:cNvSpPr/>
          <p:nvPr/>
        </p:nvSpPr>
        <p:spPr>
          <a:xfrm>
            <a:off x="4663440" y="4892040"/>
            <a:ext cx="2194560" cy="42062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E6E"/>
              </a:buClr>
              <a:buSzPts val="1400"/>
              <a:buFont typeface="Montserrat"/>
              <a:buNone/>
            </a:pPr>
            <a:r>
              <a:rPr lang="en-US" sz="1450">
                <a:solidFill>
                  <a:srgbClr val="6E6E6E"/>
                </a:solidFill>
                <a:latin typeface="Montserrat"/>
                <a:ea typeface="Montserrat"/>
                <a:cs typeface="Montserrat"/>
                <a:sym typeface="Montserrat"/>
              </a:rPr>
              <a:t>a few min</a:t>
            </a:r>
            <a:endParaRPr sz="1450">
              <a:solidFill>
                <a:schemeClr val="dk1"/>
              </a:solidFill>
              <a:latin typeface="Calibri"/>
              <a:ea typeface="Calibri"/>
              <a:cs typeface="Calibri"/>
              <a:sym typeface="Calibri"/>
            </a:endParaRPr>
          </a:p>
        </p:txBody>
      </p:sp>
      <p:sp>
        <p:nvSpPr>
          <p:cNvPr id="429" name="Google Shape;429;p16"/>
          <p:cNvSpPr/>
          <p:nvPr/>
        </p:nvSpPr>
        <p:spPr>
          <a:xfrm>
            <a:off x="7909560" y="1737360"/>
            <a:ext cx="3794760" cy="4114800"/>
          </a:xfrm>
          <a:prstGeom prst="roundRect">
            <a:avLst>
              <a:gd fmla="val 2169" name="adj"/>
            </a:avLst>
          </a:prstGeom>
          <a:solidFill>
            <a:srgbClr val="F4F4F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0" name="Google Shape;430;p16"/>
          <p:cNvSpPr/>
          <p:nvPr/>
        </p:nvSpPr>
        <p:spPr>
          <a:xfrm>
            <a:off x="9441180" y="2011680"/>
            <a:ext cx="731520" cy="731520"/>
          </a:xfrm>
          <a:prstGeom prst="ellipse">
            <a:avLst/>
          </a:prstGeom>
          <a:solidFill>
            <a:srgbClr val="1BA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ome/claude/awesomeville/icons/clock_FFFFFF.png" id="431" name="Google Shape;431;p16"/>
          <p:cNvPicPr preferRelativeResize="0"/>
          <p:nvPr/>
        </p:nvPicPr>
        <p:blipFill rotWithShape="1">
          <a:blip r:embed="rId3">
            <a:alphaModFix/>
          </a:blip>
          <a:srcRect b="0" l="0" r="0" t="0"/>
          <a:stretch/>
        </p:blipFill>
        <p:spPr>
          <a:xfrm>
            <a:off x="9605772" y="2176272"/>
            <a:ext cx="402336" cy="402336"/>
          </a:xfrm>
          <a:prstGeom prst="rect">
            <a:avLst/>
          </a:prstGeom>
          <a:noFill/>
          <a:ln>
            <a:noFill/>
          </a:ln>
        </p:spPr>
      </p:pic>
      <p:sp>
        <p:nvSpPr>
          <p:cNvPr id="432" name="Google Shape;432;p16"/>
          <p:cNvSpPr/>
          <p:nvPr/>
        </p:nvSpPr>
        <p:spPr>
          <a:xfrm>
            <a:off x="7909560" y="2926080"/>
            <a:ext cx="3794760" cy="2926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6E6E6E"/>
              </a:buClr>
              <a:buSzPts val="1150"/>
              <a:buFont typeface="Montserrat"/>
              <a:buNone/>
            </a:pPr>
            <a:r>
              <a:rPr b="1" lang="en-US" sz="1450">
                <a:solidFill>
                  <a:srgbClr val="6E6E6E"/>
                </a:solidFill>
                <a:latin typeface="Montserrat"/>
                <a:ea typeface="Montserrat"/>
                <a:cs typeface="Montserrat"/>
                <a:sym typeface="Montserrat"/>
              </a:rPr>
              <a:t>TYPICAL TOTAL</a:t>
            </a:r>
            <a:endParaRPr sz="1450">
              <a:solidFill>
                <a:schemeClr val="dk1"/>
              </a:solidFill>
              <a:latin typeface="Calibri"/>
              <a:ea typeface="Calibri"/>
              <a:cs typeface="Calibri"/>
              <a:sym typeface="Calibri"/>
            </a:endParaRPr>
          </a:p>
        </p:txBody>
      </p:sp>
      <p:sp>
        <p:nvSpPr>
          <p:cNvPr id="433" name="Google Shape;433;p16"/>
          <p:cNvSpPr/>
          <p:nvPr/>
        </p:nvSpPr>
        <p:spPr>
          <a:xfrm>
            <a:off x="7909560" y="3246120"/>
            <a:ext cx="3794760" cy="8686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A0A0A"/>
              </a:buClr>
              <a:buSzPts val="4400"/>
              <a:buFont typeface="Montserrat"/>
              <a:buNone/>
            </a:pPr>
            <a:r>
              <a:rPr b="1" lang="en-US" sz="4400">
                <a:solidFill>
                  <a:srgbClr val="0A0A0A"/>
                </a:solidFill>
                <a:latin typeface="Montserrat"/>
                <a:ea typeface="Montserrat"/>
                <a:cs typeface="Montserrat"/>
                <a:sym typeface="Montserrat"/>
              </a:rPr>
              <a:t>60–90</a:t>
            </a:r>
            <a:endParaRPr sz="4400">
              <a:solidFill>
                <a:schemeClr val="dk1"/>
              </a:solidFill>
              <a:latin typeface="Calibri"/>
              <a:ea typeface="Calibri"/>
              <a:cs typeface="Calibri"/>
              <a:sym typeface="Calibri"/>
            </a:endParaRPr>
          </a:p>
        </p:txBody>
      </p:sp>
      <p:sp>
        <p:nvSpPr>
          <p:cNvPr id="434" name="Google Shape;434;p16"/>
          <p:cNvSpPr/>
          <p:nvPr/>
        </p:nvSpPr>
        <p:spPr>
          <a:xfrm>
            <a:off x="7909560" y="4023360"/>
            <a:ext cx="3794760" cy="3200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6E6E6E"/>
              </a:buClr>
              <a:buSzPts val="1300"/>
              <a:buFont typeface="Montserrat"/>
              <a:buNone/>
            </a:pPr>
            <a:r>
              <a:rPr b="1" lang="en-US" sz="1300">
                <a:solidFill>
                  <a:srgbClr val="6E6E6E"/>
                </a:solidFill>
                <a:latin typeface="Montserrat"/>
                <a:ea typeface="Montserrat"/>
                <a:cs typeface="Montserrat"/>
                <a:sym typeface="Montserrat"/>
              </a:rPr>
              <a:t>MINUTES</a:t>
            </a:r>
            <a:endParaRPr sz="1300">
              <a:solidFill>
                <a:schemeClr val="dk1"/>
              </a:solidFill>
              <a:latin typeface="Calibri"/>
              <a:ea typeface="Calibri"/>
              <a:cs typeface="Calibri"/>
              <a:sym typeface="Calibri"/>
            </a:endParaRPr>
          </a:p>
        </p:txBody>
      </p:sp>
      <p:sp>
        <p:nvSpPr>
          <p:cNvPr id="435" name="Google Shape;435;p16"/>
          <p:cNvSpPr/>
          <p:nvPr/>
        </p:nvSpPr>
        <p:spPr>
          <a:xfrm>
            <a:off x="8138160" y="4480560"/>
            <a:ext cx="3337560" cy="640080"/>
          </a:xfrm>
          <a:prstGeom prst="rect">
            <a:avLst/>
          </a:prstGeom>
          <a:noFill/>
          <a:ln>
            <a:noFill/>
          </a:ln>
        </p:spPr>
        <p:txBody>
          <a:bodyPr anchorCtr="0" anchor="ctr" bIns="45700" lIns="91425" spcFirstLastPara="1" rIns="91425" wrap="square" tIns="45700">
            <a:noAutofit/>
          </a:bodyPr>
          <a:lstStyle/>
          <a:p>
            <a:pPr indent="0" lvl="0" marL="0" marR="0" rtl="0" algn="ctr">
              <a:lnSpc>
                <a:spcPct val="125000"/>
              </a:lnSpc>
              <a:spcBef>
                <a:spcPts val="0"/>
              </a:spcBef>
              <a:spcAft>
                <a:spcPts val="0"/>
              </a:spcAft>
              <a:buClr>
                <a:srgbClr val="6E6E6E"/>
              </a:buClr>
              <a:buSzPts val="1150"/>
              <a:buFont typeface="Montserrat"/>
              <a:buNone/>
            </a:pPr>
            <a:r>
              <a:rPr lang="en-US" sz="1450">
                <a:solidFill>
                  <a:srgbClr val="6E6E6E"/>
                </a:solidFill>
                <a:latin typeface="Montserrat"/>
                <a:ea typeface="Montserrat"/>
                <a:cs typeface="Montserrat"/>
                <a:sym typeface="Montserrat"/>
              </a:rPr>
              <a:t>for a class of 4–6 teams, including pitches</a:t>
            </a:r>
            <a:endParaRPr sz="1450">
              <a:solidFill>
                <a:schemeClr val="dk1"/>
              </a:solidFill>
              <a:latin typeface="Calibri"/>
              <a:ea typeface="Calibri"/>
              <a:cs typeface="Calibri"/>
              <a:sym typeface="Calibri"/>
            </a:endParaRPr>
          </a:p>
        </p:txBody>
      </p:sp>
      <p:sp>
        <p:nvSpPr>
          <p:cNvPr id="436" name="Google Shape;436;p16"/>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6E6E6E"/>
              </a:buClr>
              <a:buSzPts val="900"/>
              <a:buFont typeface="Montserrat"/>
              <a:buNone/>
            </a:pPr>
            <a:r>
              <a:rPr lang="en-US" sz="900">
                <a:solidFill>
                  <a:srgbClr val="6E6E6E"/>
                </a:solidFill>
                <a:latin typeface="Montserrat"/>
                <a:ea typeface="Montserrat"/>
                <a:cs typeface="Montserrat"/>
                <a:sym typeface="Montserrat"/>
              </a:rPr>
              <a:t>16</a:t>
            </a:r>
            <a:endParaRPr sz="9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AFBF"/>
        </a:solidFill>
      </p:bgPr>
    </p:bg>
    <p:spTree>
      <p:nvGrpSpPr>
        <p:cNvPr id="441" name="Shape 441"/>
        <p:cNvGrpSpPr/>
        <p:nvPr/>
      </p:nvGrpSpPr>
      <p:grpSpPr>
        <a:xfrm>
          <a:off x="0" y="0"/>
          <a:ext cx="0" cy="0"/>
          <a:chOff x="0" y="0"/>
          <a:chExt cx="0" cy="0"/>
        </a:xfrm>
      </p:grpSpPr>
      <p:sp>
        <p:nvSpPr>
          <p:cNvPr id="442" name="Google Shape;442;p17"/>
          <p:cNvSpPr/>
          <p:nvPr/>
        </p:nvSpPr>
        <p:spPr>
          <a:xfrm>
            <a:off x="0" y="2103120"/>
            <a:ext cx="12191695" cy="1188720"/>
          </a:xfrm>
          <a:prstGeom prst="rect">
            <a:avLst/>
          </a:prstGeom>
          <a:no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FFFFFF"/>
              </a:buClr>
              <a:buSzPts val="3200"/>
              <a:buFont typeface="Montserrat"/>
              <a:buNone/>
            </a:pPr>
            <a:r>
              <a:rPr b="1" lang="en-US" sz="3200">
                <a:solidFill>
                  <a:srgbClr val="FFFFFF"/>
                </a:solidFill>
                <a:latin typeface="Montserrat"/>
                <a:ea typeface="Montserrat"/>
                <a:cs typeface="Montserrat"/>
                <a:sym typeface="Montserrat"/>
              </a:rPr>
              <a:t>Now it's your team's turn</a:t>
            </a:r>
            <a:endParaRPr sz="3200">
              <a:solidFill>
                <a:schemeClr val="dk1"/>
              </a:solidFill>
              <a:latin typeface="Calibri"/>
              <a:ea typeface="Calibri"/>
              <a:cs typeface="Calibri"/>
              <a:sym typeface="Calibri"/>
            </a:endParaRPr>
          </a:p>
          <a:p>
            <a:pPr indent="0" lvl="0" marL="0" marR="0" rtl="0" algn="ctr">
              <a:lnSpc>
                <a:spcPct val="120000"/>
              </a:lnSpc>
              <a:spcBef>
                <a:spcPts val="0"/>
              </a:spcBef>
              <a:spcAft>
                <a:spcPts val="0"/>
              </a:spcAft>
              <a:buClr>
                <a:srgbClr val="FFFFFF"/>
              </a:buClr>
              <a:buSzPts val="3200"/>
              <a:buFont typeface="Montserrat"/>
              <a:buNone/>
            </a:pPr>
            <a:r>
              <a:rPr b="1" lang="en-US" sz="3200">
                <a:solidFill>
                  <a:srgbClr val="FFFFFF"/>
                </a:solidFill>
                <a:latin typeface="Montserrat"/>
                <a:ea typeface="Montserrat"/>
                <a:cs typeface="Montserrat"/>
                <a:sym typeface="Montserrat"/>
              </a:rPr>
              <a:t>to build something awesome.</a:t>
            </a:r>
            <a:endParaRPr sz="3200">
              <a:solidFill>
                <a:schemeClr val="dk1"/>
              </a:solidFill>
              <a:latin typeface="Calibri"/>
              <a:ea typeface="Calibri"/>
              <a:cs typeface="Calibri"/>
              <a:sym typeface="Calibri"/>
            </a:endParaRPr>
          </a:p>
        </p:txBody>
      </p:sp>
      <p:sp>
        <p:nvSpPr>
          <p:cNvPr id="443" name="Google Shape;443;p17"/>
          <p:cNvSpPr/>
          <p:nvPr/>
        </p:nvSpPr>
        <p:spPr>
          <a:xfrm>
            <a:off x="3078328" y="3794760"/>
            <a:ext cx="6035040" cy="1554480"/>
          </a:xfrm>
          <a:prstGeom prst="roundRect">
            <a:avLst>
              <a:gd fmla="val 7059" name="adj"/>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17"/>
          <p:cNvSpPr/>
          <p:nvPr/>
        </p:nvSpPr>
        <p:spPr>
          <a:xfrm>
            <a:off x="3352648" y="4023360"/>
            <a:ext cx="548640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6E6E6E"/>
              </a:buClr>
              <a:buSzPts val="1300"/>
              <a:buFont typeface="Montserrat"/>
              <a:buNone/>
            </a:pPr>
            <a:r>
              <a:rPr lang="en-US" sz="1300">
                <a:solidFill>
                  <a:srgbClr val="6E6E6E"/>
                </a:solidFill>
                <a:latin typeface="Montserrat"/>
                <a:ea typeface="Montserrat"/>
                <a:cs typeface="Montserrat"/>
                <a:sym typeface="Montserrat"/>
              </a:rPr>
              <a:t>More guides, worksheets, and slide decks:</a:t>
            </a:r>
            <a:endParaRPr sz="1300">
              <a:solidFill>
                <a:schemeClr val="dk1"/>
              </a:solidFill>
              <a:latin typeface="Calibri"/>
              <a:ea typeface="Calibri"/>
              <a:cs typeface="Calibri"/>
              <a:sym typeface="Calibri"/>
            </a:endParaRPr>
          </a:p>
        </p:txBody>
      </p:sp>
      <p:sp>
        <p:nvSpPr>
          <p:cNvPr id="445" name="Google Shape;445;p17"/>
          <p:cNvSpPr/>
          <p:nvPr/>
        </p:nvSpPr>
        <p:spPr>
          <a:xfrm>
            <a:off x="3352648" y="4389120"/>
            <a:ext cx="548640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BAFBF"/>
              </a:buClr>
              <a:buSzPts val="2400"/>
              <a:buFont typeface="Montserrat"/>
              <a:buNone/>
            </a:pPr>
            <a:r>
              <a:rPr b="1" lang="en-US" sz="2400">
                <a:solidFill>
                  <a:srgbClr val="1BAFBF"/>
                </a:solidFill>
                <a:latin typeface="Montserrat"/>
                <a:ea typeface="Montserrat"/>
                <a:cs typeface="Montserrat"/>
                <a:sym typeface="Montserrat"/>
              </a:rPr>
              <a:t>Town Hall</a:t>
            </a:r>
            <a:endParaRPr sz="2400">
              <a:solidFill>
                <a:schemeClr val="dk1"/>
              </a:solidFill>
              <a:latin typeface="Calibri"/>
              <a:ea typeface="Calibri"/>
              <a:cs typeface="Calibri"/>
              <a:sym typeface="Calibri"/>
            </a:endParaRPr>
          </a:p>
        </p:txBody>
      </p:sp>
      <p:sp>
        <p:nvSpPr>
          <p:cNvPr id="446" name="Google Shape;446;p17"/>
          <p:cNvSpPr/>
          <p:nvPr/>
        </p:nvSpPr>
        <p:spPr>
          <a:xfrm>
            <a:off x="11368735" y="6473952"/>
            <a:ext cx="54864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900"/>
              <a:buFont typeface="Montserrat"/>
              <a:buNone/>
            </a:pPr>
            <a:r>
              <a:rPr lang="en-US" sz="900">
                <a:solidFill>
                  <a:srgbClr val="FFFFFF"/>
                </a:solidFill>
                <a:latin typeface="Montserrat"/>
                <a:ea typeface="Montserrat"/>
                <a:cs typeface="Montserrat"/>
                <a:sym typeface="Montserrat"/>
              </a:rPr>
              <a:t>17</a:t>
            </a:r>
            <a:endParaRPr sz="900">
              <a:solidFill>
                <a:schemeClr val="dk1"/>
              </a:solidFill>
              <a:latin typeface="Calibri"/>
              <a:ea typeface="Calibri"/>
              <a:cs typeface="Calibri"/>
              <a:sym typeface="Calibri"/>
            </a:endParaRPr>
          </a:p>
        </p:txBody>
      </p:sp>
      <p:pic>
        <p:nvPicPr>
          <p:cNvPr id="447" name="Google Shape;447;p17"/>
          <p:cNvPicPr preferRelativeResize="0"/>
          <p:nvPr/>
        </p:nvPicPr>
        <p:blipFill>
          <a:blip r:embed="rId3">
            <a:alphaModFix/>
          </a:blip>
          <a:stretch>
            <a:fillRect/>
          </a:stretch>
        </p:blipFill>
        <p:spPr>
          <a:xfrm>
            <a:off x="5500525" y="645065"/>
            <a:ext cx="1190625" cy="1190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2026-07-23T14:41:03Z</dcterms:created>
  <dc:creator>Awesomeville</dc:creator>
</cp:coreProperties>
</file>